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28"/>
  </p:notesMasterIdLst>
  <p:sldIdLst>
    <p:sldId id="256" r:id="rId2"/>
    <p:sldId id="257" r:id="rId3"/>
    <p:sldId id="258" r:id="rId4"/>
    <p:sldId id="260" r:id="rId5"/>
    <p:sldId id="261" r:id="rId6"/>
    <p:sldId id="262" r:id="rId7"/>
    <p:sldId id="274" r:id="rId8"/>
    <p:sldId id="263" r:id="rId9"/>
    <p:sldId id="275" r:id="rId10"/>
    <p:sldId id="264" r:id="rId11"/>
    <p:sldId id="276" r:id="rId12"/>
    <p:sldId id="273" r:id="rId13"/>
    <p:sldId id="277" r:id="rId14"/>
    <p:sldId id="265" r:id="rId15"/>
    <p:sldId id="266" r:id="rId16"/>
    <p:sldId id="278" r:id="rId17"/>
    <p:sldId id="267" r:id="rId18"/>
    <p:sldId id="279" r:id="rId19"/>
    <p:sldId id="269" r:id="rId20"/>
    <p:sldId id="280" r:id="rId21"/>
    <p:sldId id="270" r:id="rId22"/>
    <p:sldId id="271" r:id="rId23"/>
    <p:sldId id="281" r:id="rId24"/>
    <p:sldId id="272" r:id="rId25"/>
    <p:sldId id="282" r:id="rId26"/>
    <p:sldId id="283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565"/>
  </p:normalViewPr>
  <p:slideViewPr>
    <p:cSldViewPr snapToGrid="0">
      <p:cViewPr varScale="1">
        <p:scale>
          <a:sx n="105" d="100"/>
          <a:sy n="105" d="100"/>
        </p:scale>
        <p:origin x="84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OM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566B1D-5A0A-F34D-B15B-91E93A49159A}" type="datetimeFigureOut">
              <a:rPr lang="en-OM" smtClean="0"/>
              <a:t>10/09/2023</a:t>
            </a:fld>
            <a:endParaRPr lang="en-OM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OM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OM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OM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EB35BA-990B-134B-86DC-48EB19FBFDDD}" type="slidenum">
              <a:rPr lang="en-OM" smtClean="0"/>
              <a:t>‹#›</a:t>
            </a:fld>
            <a:endParaRPr lang="en-OM"/>
          </a:p>
        </p:txBody>
      </p:sp>
    </p:spTree>
    <p:extLst>
      <p:ext uri="{BB962C8B-B14F-4D97-AF65-F5344CB8AC3E}">
        <p14:creationId xmlns:p14="http://schemas.microsoft.com/office/powerpoint/2010/main" val="16138573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OM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EB35BA-990B-134B-86DC-48EB19FBFDDD}" type="slidenum">
              <a:rPr lang="en-OM" smtClean="0"/>
              <a:t>23</a:t>
            </a:fld>
            <a:endParaRPr lang="en-OM"/>
          </a:p>
        </p:txBody>
      </p:sp>
    </p:spTree>
    <p:extLst>
      <p:ext uri="{BB962C8B-B14F-4D97-AF65-F5344CB8AC3E}">
        <p14:creationId xmlns:p14="http://schemas.microsoft.com/office/powerpoint/2010/main" val="18085111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9B8F15BB-BBB7-6945-AFED-908CE5652BC1}" type="datetimeFigureOut">
              <a:rPr lang="en-OM" smtClean="0"/>
              <a:t>10/09/2023</a:t>
            </a:fld>
            <a:endParaRPr lang="en-OM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OM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4144595A-DD93-D94A-9905-32215A2A34DD}" type="slidenum">
              <a:rPr lang="en-OM" smtClean="0"/>
              <a:t>‹#›</a:t>
            </a:fld>
            <a:endParaRPr lang="en-OM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25317560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F15BB-BBB7-6945-AFED-908CE5652BC1}" type="datetimeFigureOut">
              <a:rPr lang="en-OM" smtClean="0"/>
              <a:t>10/09/2023</a:t>
            </a:fld>
            <a:endParaRPr lang="en-OM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OM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44595A-DD93-D94A-9905-32215A2A34DD}" type="slidenum">
              <a:rPr lang="en-OM" smtClean="0"/>
              <a:t>‹#›</a:t>
            </a:fld>
            <a:endParaRPr lang="en-OM"/>
          </a:p>
        </p:txBody>
      </p:sp>
    </p:spTree>
    <p:extLst>
      <p:ext uri="{BB962C8B-B14F-4D97-AF65-F5344CB8AC3E}">
        <p14:creationId xmlns:p14="http://schemas.microsoft.com/office/powerpoint/2010/main" val="42128721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F15BB-BBB7-6945-AFED-908CE5652BC1}" type="datetimeFigureOut">
              <a:rPr lang="en-OM" smtClean="0"/>
              <a:t>10/09/2023</a:t>
            </a:fld>
            <a:endParaRPr lang="en-OM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OM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44595A-DD93-D94A-9905-32215A2A34DD}" type="slidenum">
              <a:rPr lang="en-OM" smtClean="0"/>
              <a:t>‹#›</a:t>
            </a:fld>
            <a:endParaRPr lang="en-OM"/>
          </a:p>
        </p:txBody>
      </p:sp>
    </p:spTree>
    <p:extLst>
      <p:ext uri="{BB962C8B-B14F-4D97-AF65-F5344CB8AC3E}">
        <p14:creationId xmlns:p14="http://schemas.microsoft.com/office/powerpoint/2010/main" val="5901289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F15BB-BBB7-6945-AFED-908CE5652BC1}" type="datetimeFigureOut">
              <a:rPr lang="en-OM" smtClean="0"/>
              <a:t>10/09/2023</a:t>
            </a:fld>
            <a:endParaRPr lang="en-OM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OM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44595A-DD93-D94A-9905-32215A2A34DD}" type="slidenum">
              <a:rPr lang="en-OM" smtClean="0"/>
              <a:t>‹#›</a:t>
            </a:fld>
            <a:endParaRPr lang="en-OM"/>
          </a:p>
        </p:txBody>
      </p:sp>
    </p:spTree>
    <p:extLst>
      <p:ext uri="{BB962C8B-B14F-4D97-AF65-F5344CB8AC3E}">
        <p14:creationId xmlns:p14="http://schemas.microsoft.com/office/powerpoint/2010/main" val="36512886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B8F15BB-BBB7-6945-AFED-908CE5652BC1}" type="datetimeFigureOut">
              <a:rPr lang="en-OM" smtClean="0"/>
              <a:t>10/09/2023</a:t>
            </a:fld>
            <a:endParaRPr lang="en-OM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OM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144595A-DD93-D94A-9905-32215A2A34DD}" type="slidenum">
              <a:rPr lang="en-OM" smtClean="0"/>
              <a:t>‹#›</a:t>
            </a:fld>
            <a:endParaRPr lang="en-OM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25026835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F15BB-BBB7-6945-AFED-908CE5652BC1}" type="datetimeFigureOut">
              <a:rPr lang="en-OM" smtClean="0"/>
              <a:t>10/09/2023</a:t>
            </a:fld>
            <a:endParaRPr lang="en-OM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OM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44595A-DD93-D94A-9905-32215A2A34DD}" type="slidenum">
              <a:rPr lang="en-OM" smtClean="0"/>
              <a:t>‹#›</a:t>
            </a:fld>
            <a:endParaRPr lang="en-OM"/>
          </a:p>
        </p:txBody>
      </p:sp>
    </p:spTree>
    <p:extLst>
      <p:ext uri="{BB962C8B-B14F-4D97-AF65-F5344CB8AC3E}">
        <p14:creationId xmlns:p14="http://schemas.microsoft.com/office/powerpoint/2010/main" val="40510948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F15BB-BBB7-6945-AFED-908CE5652BC1}" type="datetimeFigureOut">
              <a:rPr lang="en-OM" smtClean="0"/>
              <a:t>10/09/2023</a:t>
            </a:fld>
            <a:endParaRPr lang="en-OM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OM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44595A-DD93-D94A-9905-32215A2A34DD}" type="slidenum">
              <a:rPr lang="en-OM" smtClean="0"/>
              <a:t>‹#›</a:t>
            </a:fld>
            <a:endParaRPr lang="en-OM"/>
          </a:p>
        </p:txBody>
      </p:sp>
    </p:spTree>
    <p:extLst>
      <p:ext uri="{BB962C8B-B14F-4D97-AF65-F5344CB8AC3E}">
        <p14:creationId xmlns:p14="http://schemas.microsoft.com/office/powerpoint/2010/main" val="20134987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F15BB-BBB7-6945-AFED-908CE5652BC1}" type="datetimeFigureOut">
              <a:rPr lang="en-OM" smtClean="0"/>
              <a:t>10/09/2023</a:t>
            </a:fld>
            <a:endParaRPr lang="en-OM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OM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44595A-DD93-D94A-9905-32215A2A34DD}" type="slidenum">
              <a:rPr lang="en-OM" smtClean="0"/>
              <a:t>‹#›</a:t>
            </a:fld>
            <a:endParaRPr lang="en-OM"/>
          </a:p>
        </p:txBody>
      </p:sp>
    </p:spTree>
    <p:extLst>
      <p:ext uri="{BB962C8B-B14F-4D97-AF65-F5344CB8AC3E}">
        <p14:creationId xmlns:p14="http://schemas.microsoft.com/office/powerpoint/2010/main" val="28738590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F15BB-BBB7-6945-AFED-908CE5652BC1}" type="datetimeFigureOut">
              <a:rPr lang="en-OM" smtClean="0"/>
              <a:t>10/09/2023</a:t>
            </a:fld>
            <a:endParaRPr lang="en-OM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OM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44595A-DD93-D94A-9905-32215A2A34DD}" type="slidenum">
              <a:rPr lang="en-OM" smtClean="0"/>
              <a:t>‹#›</a:t>
            </a:fld>
            <a:endParaRPr lang="en-OM"/>
          </a:p>
        </p:txBody>
      </p:sp>
    </p:spTree>
    <p:extLst>
      <p:ext uri="{BB962C8B-B14F-4D97-AF65-F5344CB8AC3E}">
        <p14:creationId xmlns:p14="http://schemas.microsoft.com/office/powerpoint/2010/main" val="37054199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B8F15BB-BBB7-6945-AFED-908CE5652BC1}" type="datetimeFigureOut">
              <a:rPr lang="en-OM" smtClean="0"/>
              <a:t>10/09/2023</a:t>
            </a:fld>
            <a:endParaRPr lang="en-OM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OM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144595A-DD93-D94A-9905-32215A2A34DD}" type="slidenum">
              <a:rPr lang="en-OM" smtClean="0"/>
              <a:t>‹#›</a:t>
            </a:fld>
            <a:endParaRPr lang="en-OM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1610747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B8F15BB-BBB7-6945-AFED-908CE5652BC1}" type="datetimeFigureOut">
              <a:rPr lang="en-OM" smtClean="0"/>
              <a:t>10/09/2023</a:t>
            </a:fld>
            <a:endParaRPr lang="en-OM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144595A-DD93-D94A-9905-32215A2A34DD}" type="slidenum">
              <a:rPr lang="en-OM" smtClean="0"/>
              <a:t>‹#›</a:t>
            </a:fld>
            <a:endParaRPr lang="en-OM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083064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9B8F15BB-BBB7-6945-AFED-908CE5652BC1}" type="datetimeFigureOut">
              <a:rPr lang="en-OM" smtClean="0"/>
              <a:t>10/09/2023</a:t>
            </a:fld>
            <a:endParaRPr lang="en-OM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OM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4144595A-DD93-D94A-9905-32215A2A34DD}" type="slidenum">
              <a:rPr lang="en-OM" smtClean="0"/>
              <a:t>‹#›</a:t>
            </a:fld>
            <a:endParaRPr lang="en-OM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4300256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insideairbnb.com/get-the-data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BDCC4D-EE67-0127-FF69-E258CF1C4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15128" y="2053159"/>
            <a:ext cx="8361229" cy="1640546"/>
          </a:xfrm>
        </p:spPr>
        <p:txBody>
          <a:bodyPr>
            <a:normAutofit/>
          </a:bodyPr>
          <a:lstStyle/>
          <a:p>
            <a:r>
              <a:rPr lang="en-OM" sz="5400" b="1" cap="none"/>
              <a:t>Exploratory Data Analysis of Airbnb Listings</a:t>
            </a:r>
            <a:endParaRPr lang="en-OM" sz="5400" b="1" cap="non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94604-397B-F97B-B7D4-5132895486F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OM" dirty="0"/>
          </a:p>
        </p:txBody>
      </p:sp>
    </p:spTree>
    <p:extLst>
      <p:ext uri="{BB962C8B-B14F-4D97-AF65-F5344CB8AC3E}">
        <p14:creationId xmlns:p14="http://schemas.microsoft.com/office/powerpoint/2010/main" val="2964647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0BF44-7275-64E0-8A9E-7E3EC7861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147" y="120316"/>
            <a:ext cx="10154653" cy="721895"/>
          </a:xfrm>
        </p:spPr>
        <p:txBody>
          <a:bodyPr>
            <a:normAutofit/>
          </a:bodyPr>
          <a:lstStyle/>
          <a:p>
            <a:r>
              <a:rPr lang="en-OM" sz="4000" b="1" dirty="0"/>
              <a:t>Room Type and Price Analysis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FCA14A-70BA-8AAD-26A1-48F1C57E3B0F}"/>
              </a:ext>
            </a:extLst>
          </p:cNvPr>
          <p:cNvSpPr txBox="1"/>
          <p:nvPr/>
        </p:nvSpPr>
        <p:spPr>
          <a:xfrm>
            <a:off x="818148" y="3613328"/>
            <a:ext cx="475247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OM" b="1" dirty="0"/>
              <a:t>Entire homes or apartments</a:t>
            </a:r>
            <a:r>
              <a:rPr lang="en-OM" dirty="0"/>
              <a:t> are in high demand, accounting for </a:t>
            </a:r>
            <a:r>
              <a:rPr lang="en-OM" b="1" dirty="0"/>
              <a:t>83%</a:t>
            </a:r>
            <a:r>
              <a:rPr lang="en-OM" dirty="0"/>
              <a:t> in Austin.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OM" dirty="0"/>
              <a:t>On average, </a:t>
            </a:r>
            <a:r>
              <a:rPr lang="en-OM" b="1" dirty="0"/>
              <a:t>price</a:t>
            </a:r>
            <a:r>
              <a:rPr lang="en-OM" dirty="0"/>
              <a:t> for a </a:t>
            </a:r>
            <a:r>
              <a:rPr lang="en-OM" b="1" dirty="0"/>
              <a:t>entire home </a:t>
            </a:r>
            <a:r>
              <a:rPr lang="en-OM" dirty="0"/>
              <a:t>is the </a:t>
            </a:r>
            <a:r>
              <a:rPr lang="en-OM" b="1" dirty="0"/>
              <a:t>highest</a:t>
            </a:r>
            <a:r>
              <a:rPr lang="en-OM" dirty="0"/>
              <a:t>.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OM" dirty="0"/>
              <a:t>A hotel room is priced more than the combined price of a private and shared room.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OM" b="1" dirty="0"/>
              <a:t>Private rooms </a:t>
            </a:r>
            <a:r>
              <a:rPr lang="en-OM" dirty="0"/>
              <a:t>make up </a:t>
            </a:r>
            <a:r>
              <a:rPr lang="en-OM" b="1" dirty="0"/>
              <a:t>16%</a:t>
            </a:r>
            <a:r>
              <a:rPr lang="en-OM" dirty="0"/>
              <a:t> in Austin, with shared and hotel rooms in distant third and fourth.</a:t>
            </a:r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7D04FF13-6E2F-A45A-1600-E2BF94C164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8147" y="797292"/>
            <a:ext cx="9601200" cy="2631708"/>
          </a:xfrm>
        </p:spPr>
      </p:pic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F80F4450-33B6-7D2C-6F41-6C1D4B2F0D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0622" y="4072944"/>
            <a:ext cx="6297020" cy="1499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3604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73A700B-0BA4-45A7-1F71-057D7D9147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4075" y="1009555"/>
            <a:ext cx="9601200" cy="1159953"/>
          </a:xfr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9D544DE2-DD20-F115-6080-55C975528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075" y="171450"/>
            <a:ext cx="10118725" cy="681990"/>
          </a:xfrm>
        </p:spPr>
        <p:txBody>
          <a:bodyPr>
            <a:normAutofit/>
          </a:bodyPr>
          <a:lstStyle/>
          <a:p>
            <a:r>
              <a:rPr lang="en-OM" sz="4000" b="1" dirty="0"/>
              <a:t>Room Type and Price Analysis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EE9A5AE-A38D-2F86-0242-7F4C5B685E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696" y="3560064"/>
            <a:ext cx="7772400" cy="958241"/>
          </a:xfrm>
          <a:prstGeom prst="rect">
            <a:avLst/>
          </a:prstGeom>
        </p:spPr>
      </p:pic>
      <p:pic>
        <p:nvPicPr>
          <p:cNvPr id="10" name="Picture 9" descr="A screenshot of a room type&#10;&#10;Description automatically generated">
            <a:extLst>
              <a:ext uri="{FF2B5EF4-FFF2-40B4-BE49-F238E27FC236}">
                <a16:creationId xmlns:a16="http://schemas.microsoft.com/office/drawing/2014/main" id="{9E0EC53C-7186-8F4E-005B-F93A0B71BF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69094" y="3560064"/>
            <a:ext cx="1968500" cy="14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1620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E8D84-3DA8-51C0-16FA-58204CDE68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6273" y="180473"/>
            <a:ext cx="11225463" cy="1155031"/>
          </a:xfrm>
        </p:spPr>
        <p:txBody>
          <a:bodyPr>
            <a:normAutofit fontScale="90000"/>
          </a:bodyPr>
          <a:lstStyle/>
          <a:p>
            <a:r>
              <a:rPr lang="en-OM" b="1" dirty="0"/>
              <a:t>Price Analysis by each Neighbourhood and Room Type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DF84155-9E0F-43A4-D663-2F18113A8628}"/>
              </a:ext>
            </a:extLst>
          </p:cNvPr>
          <p:cNvSpPr txBox="1"/>
          <p:nvPr/>
        </p:nvSpPr>
        <p:spPr>
          <a:xfrm>
            <a:off x="7603958" y="2041197"/>
            <a:ext cx="42591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OM" dirty="0"/>
              <a:t>Deeper look at correlation between price and room type by including each neighbourhood.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256FC0-86C8-1AFC-031D-30EBD36F0985}"/>
              </a:ext>
            </a:extLst>
          </p:cNvPr>
          <p:cNvSpPr txBox="1"/>
          <p:nvPr/>
        </p:nvSpPr>
        <p:spPr>
          <a:xfrm>
            <a:off x="7603958" y="3154810"/>
            <a:ext cx="45238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OM" dirty="0"/>
              <a:t>In average price, </a:t>
            </a:r>
            <a:r>
              <a:rPr lang="en-OM" b="1" dirty="0"/>
              <a:t>8 out of 10 neighborhoods </a:t>
            </a:r>
            <a:r>
              <a:rPr lang="en-OM" dirty="0"/>
              <a:t>are </a:t>
            </a:r>
            <a:r>
              <a:rPr lang="en-OM" b="1" dirty="0"/>
              <a:t>homes</a:t>
            </a:r>
            <a:r>
              <a:rPr lang="en-OM" dirty="0"/>
              <a:t> or </a:t>
            </a:r>
            <a:r>
              <a:rPr lang="en-OM" b="1" dirty="0"/>
              <a:t>apartments</a:t>
            </a:r>
            <a:r>
              <a:rPr lang="en-OM" dirty="0"/>
              <a:t>.</a:t>
            </a:r>
          </a:p>
        </p:txBody>
      </p:sp>
      <p:pic>
        <p:nvPicPr>
          <p:cNvPr id="10" name="Content Placeholder 9" descr="A screenshot of a computer&#10;&#10;Description automatically generated">
            <a:extLst>
              <a:ext uri="{FF2B5EF4-FFF2-40B4-BE49-F238E27FC236}">
                <a16:creationId xmlns:a16="http://schemas.microsoft.com/office/drawing/2014/main" id="{7C6AA657-C784-AA3F-70F9-0E60016CD7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6273" y="1335504"/>
            <a:ext cx="6727906" cy="2809776"/>
          </a:xfrm>
        </p:spPr>
      </p:pic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7F6FDDF6-76DF-0989-CADE-111726E18D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225" y="4292238"/>
            <a:ext cx="5949055" cy="2460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7535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graph of a bar chart&#10;&#10;Description automatically generated with medium confidence">
            <a:extLst>
              <a:ext uri="{FF2B5EF4-FFF2-40B4-BE49-F238E27FC236}">
                <a16:creationId xmlns:a16="http://schemas.microsoft.com/office/drawing/2014/main" id="{C1FD795C-11AF-2441-B714-34A06EAE45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5188" y="1243584"/>
            <a:ext cx="7449756" cy="5297211"/>
          </a:xfr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76504923-B48B-E37C-BE70-69974CA8AD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5188" y="122238"/>
            <a:ext cx="11131740" cy="1121346"/>
          </a:xfrm>
        </p:spPr>
        <p:txBody>
          <a:bodyPr>
            <a:normAutofit fontScale="90000"/>
          </a:bodyPr>
          <a:lstStyle/>
          <a:p>
            <a:r>
              <a:rPr lang="en-OM" b="1" dirty="0"/>
              <a:t>Price Analysis by each Neighbourhood and Room Type</a:t>
            </a:r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C52BB6F9-5E63-2669-7DF0-256925F567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6712" y="2004599"/>
            <a:ext cx="2070100" cy="311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8557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54CCD-6F69-3C74-CCBF-2CC8491C49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2369" y="204537"/>
            <a:ext cx="9601200" cy="661737"/>
          </a:xfrm>
        </p:spPr>
        <p:txBody>
          <a:bodyPr>
            <a:normAutofit fontScale="90000"/>
          </a:bodyPr>
          <a:lstStyle/>
          <a:p>
            <a:r>
              <a:rPr lang="en-OM" b="1" dirty="0"/>
              <a:t>Top Revenue Earners in Next 30 days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80FC6FD-8B2E-1623-5924-C546E3F1E51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02369" y="866273"/>
                <a:ext cx="10948736" cy="5807191"/>
              </a:xfrm>
            </p:spPr>
            <p:txBody>
              <a:bodyPr/>
              <a:lstStyle/>
              <a:p>
                <a:r>
                  <a:rPr lang="en-OM" dirty="0"/>
                  <a:t>Projected revenue for a listing is calculated from the availability field and by using this formula.	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𝑝𝑟𝑜𝑗𝑒𝑐𝑡𝑒𝑑𝑟𝑒𝑣𝑒𝑛𝑢𝑒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30−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𝑎𝑣𝑎𝑖𝑙𝑎𝑏𝑖𝑙𝑖𝑡𝑦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30</m:t>
                        </m:r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𝑝𝑟𝑖𝑐𝑒</m:t>
                    </m:r>
                  </m:oMath>
                </a14:m>
                <a:endParaRPr lang="en-OM" dirty="0"/>
              </a:p>
              <a:p>
                <a:pPr marL="0" indent="0">
                  <a:buNone/>
                </a:pPr>
                <a:endParaRPr lang="en-OM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80FC6FD-8B2E-1623-5924-C546E3F1E51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02369" y="866273"/>
                <a:ext cx="10948736" cy="5807191"/>
              </a:xfrm>
              <a:blipFill>
                <a:blip r:embed="rId2"/>
                <a:stretch>
                  <a:fillRect l="-579" t="-873"/>
                </a:stretch>
              </a:blipFill>
            </p:spPr>
            <p:txBody>
              <a:bodyPr/>
              <a:lstStyle/>
              <a:p>
                <a:r>
                  <a:rPr lang="en-OM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4FD05AE0-5F6A-4EE8-0EA0-648C423397CA}"/>
              </a:ext>
            </a:extLst>
          </p:cNvPr>
          <p:cNvSpPr txBox="1"/>
          <p:nvPr/>
        </p:nvSpPr>
        <p:spPr>
          <a:xfrm>
            <a:off x="7754112" y="1371884"/>
            <a:ext cx="420579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OM" b="1" dirty="0"/>
              <a:t>Maximum revenue </a:t>
            </a:r>
            <a:r>
              <a:rPr lang="en-OM" dirty="0"/>
              <a:t>a listing earns is</a:t>
            </a:r>
            <a:r>
              <a:rPr lang="en-OM" b="1" dirty="0"/>
              <a:t> 300,000</a:t>
            </a:r>
            <a:r>
              <a:rPr lang="en-OM" dirty="0"/>
              <a:t>.</a:t>
            </a:r>
          </a:p>
          <a:p>
            <a:pPr marL="285750" indent="-285750">
              <a:buFont typeface="Wingdings" pitchFamily="2" charset="2"/>
              <a:buChar char="Ø"/>
            </a:pPr>
            <a:endParaRPr lang="en-OM" dirty="0"/>
          </a:p>
          <a:p>
            <a:pPr marL="285750" indent="-285750">
              <a:buFont typeface="Wingdings" pitchFamily="2" charset="2"/>
              <a:buChar char="Ø"/>
            </a:pPr>
            <a:r>
              <a:rPr lang="en-OM" dirty="0"/>
              <a:t>Top 5 listings are either booked out or blocked by hosts in this period.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4618DB-51FA-B12D-E2A8-3F9B16A8D012}"/>
              </a:ext>
            </a:extLst>
          </p:cNvPr>
          <p:cNvSpPr txBox="1"/>
          <p:nvPr/>
        </p:nvSpPr>
        <p:spPr>
          <a:xfrm>
            <a:off x="8674766" y="3354822"/>
            <a:ext cx="339394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OM" dirty="0"/>
              <a:t>Availability for next year:</a:t>
            </a:r>
          </a:p>
          <a:p>
            <a:endParaRPr lang="en-OM" dirty="0"/>
          </a:p>
          <a:p>
            <a:pPr marL="285750" indent="-285750">
              <a:buFont typeface="Wingdings" pitchFamily="2" charset="2"/>
              <a:buChar char="Ø"/>
            </a:pPr>
            <a:r>
              <a:rPr lang="en-OM" dirty="0"/>
              <a:t>‘</a:t>
            </a:r>
            <a:r>
              <a:rPr lang="en-OM" b="1" dirty="0"/>
              <a:t>The Cathedrale</a:t>
            </a:r>
            <a:r>
              <a:rPr lang="en-OM" dirty="0"/>
              <a:t>’ property seems to be </a:t>
            </a:r>
            <a:r>
              <a:rPr lang="en-OM" b="1" dirty="0"/>
              <a:t>booked</a:t>
            </a:r>
            <a:r>
              <a:rPr lang="en-OM" dirty="0"/>
              <a:t> or </a:t>
            </a:r>
            <a:r>
              <a:rPr lang="en-OM" b="1" dirty="0"/>
              <a:t>blocked</a:t>
            </a:r>
            <a:r>
              <a:rPr lang="en-OM" dirty="0"/>
              <a:t> by </a:t>
            </a:r>
            <a:r>
              <a:rPr lang="en-OM" b="1" dirty="0"/>
              <a:t>hosts</a:t>
            </a:r>
            <a:r>
              <a:rPr lang="en-OM" dirty="0"/>
              <a:t> for the </a:t>
            </a:r>
            <a:r>
              <a:rPr lang="en-OM" b="1" dirty="0"/>
              <a:t>whole year</a:t>
            </a:r>
            <a:r>
              <a:rPr lang="en-OM" dirty="0"/>
              <a:t>.</a:t>
            </a:r>
          </a:p>
        </p:txBody>
      </p:sp>
      <p:pic>
        <p:nvPicPr>
          <p:cNvPr id="15" name="Picture 14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C6FC85C0-17BF-4B48-E3A2-82164CDE2B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366" y="1502408"/>
            <a:ext cx="5565902" cy="1474462"/>
          </a:xfrm>
          <a:prstGeom prst="rect">
            <a:avLst/>
          </a:prstGeom>
        </p:spPr>
      </p:pic>
      <p:pic>
        <p:nvPicPr>
          <p:cNvPr id="17" name="Picture 16" descr="A screenshot of a computer&#10;&#10;Description automatically generated">
            <a:extLst>
              <a:ext uri="{FF2B5EF4-FFF2-40B4-BE49-F238E27FC236}">
                <a16:creationId xmlns:a16="http://schemas.microsoft.com/office/drawing/2014/main" id="{333D20D5-6668-8E88-3623-6A56284B88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2366" y="3028720"/>
            <a:ext cx="7772400" cy="118387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A9CDC10-90D8-6D3D-8DB3-C1CCCE995D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2366" y="4425685"/>
            <a:ext cx="7772400" cy="783703"/>
          </a:xfrm>
          <a:prstGeom prst="rect">
            <a:avLst/>
          </a:prstGeom>
        </p:spPr>
      </p:pic>
      <p:pic>
        <p:nvPicPr>
          <p:cNvPr id="21" name="Picture 20" descr="A screenshot of a calendar&#10;&#10;Description automatically generated">
            <a:extLst>
              <a:ext uri="{FF2B5EF4-FFF2-40B4-BE49-F238E27FC236}">
                <a16:creationId xmlns:a16="http://schemas.microsoft.com/office/drawing/2014/main" id="{6C66EBEB-0F0B-FDC9-3CA9-B2A7E6A7A6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2366" y="5265913"/>
            <a:ext cx="8339170" cy="138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5008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ED569E-B60C-FA95-F7E6-1B238C3032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212" y="144381"/>
            <a:ext cx="9998242" cy="589542"/>
          </a:xfrm>
        </p:spPr>
        <p:txBody>
          <a:bodyPr>
            <a:noAutofit/>
          </a:bodyPr>
          <a:lstStyle/>
          <a:p>
            <a:r>
              <a:rPr lang="en-OM" sz="4000" b="1" dirty="0"/>
              <a:t>Revenue Potential by Neighborhood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8AF984-1F37-A222-63DF-92FC51E087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2212" y="646177"/>
            <a:ext cx="11153272" cy="6067444"/>
          </a:xfrm>
        </p:spPr>
        <p:txBody>
          <a:bodyPr/>
          <a:lstStyle/>
          <a:p>
            <a:r>
              <a:rPr lang="en-OM" dirty="0"/>
              <a:t>Data is filtered using last review date to exclude ‘inactive listings’. Inactive listings are those who have received the last review beyond 6 months prior 2022-06-08.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8F61E9-6371-0999-4FEF-1C626B771ACD}"/>
              </a:ext>
            </a:extLst>
          </p:cNvPr>
          <p:cNvSpPr txBox="1"/>
          <p:nvPr/>
        </p:nvSpPr>
        <p:spPr>
          <a:xfrm>
            <a:off x="8107680" y="1731268"/>
            <a:ext cx="388780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OM" b="1" dirty="0"/>
              <a:t>Austin</a:t>
            </a:r>
            <a:r>
              <a:rPr lang="en-OM" dirty="0"/>
              <a:t> recoups the highest revenue in the </a:t>
            </a:r>
            <a:r>
              <a:rPr lang="en-OM" b="1" dirty="0"/>
              <a:t>30-day period</a:t>
            </a:r>
            <a:r>
              <a:rPr lang="en-OM" dirty="0"/>
              <a:t>, with a </a:t>
            </a:r>
            <a:r>
              <a:rPr lang="en-OM" b="1" dirty="0"/>
              <a:t>47% revenue share</a:t>
            </a:r>
            <a:r>
              <a:rPr lang="en-OM" dirty="0"/>
              <a:t>.</a:t>
            </a:r>
          </a:p>
          <a:p>
            <a:pPr marL="285750" indent="-285750">
              <a:buFont typeface="Wingdings" pitchFamily="2" charset="2"/>
              <a:buChar char="Ø"/>
            </a:pPr>
            <a:endParaRPr lang="en-OM" dirty="0"/>
          </a:p>
          <a:p>
            <a:pPr marL="285750" indent="-285750">
              <a:buFont typeface="Wingdings" pitchFamily="2" charset="2"/>
              <a:buChar char="Ø"/>
            </a:pPr>
            <a:r>
              <a:rPr lang="en-OM" b="1" dirty="0"/>
              <a:t>Four of the top 5 </a:t>
            </a:r>
            <a:r>
              <a:rPr lang="en-OM" dirty="0"/>
              <a:t>neighborhoods account for only </a:t>
            </a:r>
            <a:r>
              <a:rPr lang="en-OM" b="1" dirty="0"/>
              <a:t>9%</a:t>
            </a:r>
            <a:r>
              <a:rPr lang="en-OM" dirty="0"/>
              <a:t> of the revenue share.</a:t>
            </a:r>
          </a:p>
          <a:p>
            <a:pPr marL="285750" indent="-285750">
              <a:buFont typeface="Wingdings" pitchFamily="2" charset="2"/>
              <a:buChar char="Ø"/>
            </a:pPr>
            <a:endParaRPr lang="en-OM" dirty="0"/>
          </a:p>
          <a:p>
            <a:pPr marL="285750" indent="-285750">
              <a:buFont typeface="Wingdings" pitchFamily="2" charset="2"/>
              <a:buChar char="Ø"/>
            </a:pPr>
            <a:r>
              <a:rPr lang="en-OM" b="1" dirty="0"/>
              <a:t>Single</a:t>
            </a:r>
            <a:r>
              <a:rPr lang="en-OM" dirty="0"/>
              <a:t> and </a:t>
            </a:r>
            <a:r>
              <a:rPr lang="en-OM" b="1" dirty="0"/>
              <a:t>double-listing neighborhoods </a:t>
            </a:r>
            <a:r>
              <a:rPr lang="en-OM" dirty="0"/>
              <a:t>give the </a:t>
            </a:r>
            <a:r>
              <a:rPr lang="en-OM" b="1" dirty="0"/>
              <a:t>least revenue potential</a:t>
            </a:r>
            <a:r>
              <a:rPr lang="en-OM" dirty="0"/>
              <a:t>.</a:t>
            </a:r>
          </a:p>
        </p:txBody>
      </p:sp>
      <p:pic>
        <p:nvPicPr>
          <p:cNvPr id="5" name="Picture 4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E9539B54-B12F-A3DF-A4F5-CC64C6476E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212" y="1314123"/>
            <a:ext cx="7277340" cy="3672405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91D8BB00-7A64-DE96-D119-E5B5E86286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212" y="5187770"/>
            <a:ext cx="5685733" cy="1528270"/>
          </a:xfrm>
          <a:prstGeom prst="rect">
            <a:avLst/>
          </a:prstGeom>
        </p:spPr>
      </p:pic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227EE127-7B84-A890-C5FC-D8FB0E2CD2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3404" y="5201917"/>
            <a:ext cx="4844328" cy="1528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1276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screen shot of a graph&#10;&#10;Description automatically generated">
            <a:extLst>
              <a:ext uri="{FF2B5EF4-FFF2-40B4-BE49-F238E27FC236}">
                <a16:creationId xmlns:a16="http://schemas.microsoft.com/office/drawing/2014/main" id="{B0A88856-3421-9F02-D700-EE7D480661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92749" y="877888"/>
            <a:ext cx="8216102" cy="5821362"/>
          </a:xfr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5F350A51-5BD3-6818-8563-2AC519B1D6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075" y="158750"/>
            <a:ext cx="11204575" cy="719138"/>
          </a:xfrm>
        </p:spPr>
        <p:txBody>
          <a:bodyPr>
            <a:noAutofit/>
          </a:bodyPr>
          <a:lstStyle/>
          <a:p>
            <a:r>
              <a:rPr lang="en-OM" sz="4000" b="1" dirty="0"/>
              <a:t>Revenue Potential by Neighborhood</a:t>
            </a:r>
          </a:p>
        </p:txBody>
      </p:sp>
    </p:spTree>
    <p:extLst>
      <p:ext uri="{BB962C8B-B14F-4D97-AF65-F5344CB8AC3E}">
        <p14:creationId xmlns:p14="http://schemas.microsoft.com/office/powerpoint/2010/main" val="10430227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73A32-D963-2788-F0B2-C33213780B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242" y="144380"/>
            <a:ext cx="10118558" cy="673768"/>
          </a:xfrm>
        </p:spPr>
        <p:txBody>
          <a:bodyPr>
            <a:normAutofit fontScale="90000"/>
          </a:bodyPr>
          <a:lstStyle/>
          <a:p>
            <a:r>
              <a:rPr lang="en-OM" b="1" dirty="0"/>
              <a:t>Revenue potential across Room Types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7F72CB5-3D90-4362-F585-E3DD3CA69C98}"/>
              </a:ext>
            </a:extLst>
          </p:cNvPr>
          <p:cNvSpPr txBox="1"/>
          <p:nvPr/>
        </p:nvSpPr>
        <p:spPr>
          <a:xfrm>
            <a:off x="9107424" y="964262"/>
            <a:ext cx="298559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OM" dirty="0"/>
              <a:t>For majority of neighborhoods, </a:t>
            </a:r>
            <a:r>
              <a:rPr lang="en-OM" b="1" dirty="0"/>
              <a:t>entire homes</a:t>
            </a:r>
            <a:r>
              <a:rPr lang="en-OM" dirty="0"/>
              <a:t> earn </a:t>
            </a:r>
            <a:r>
              <a:rPr lang="en-OM" b="1" dirty="0"/>
              <a:t>more than 50% </a:t>
            </a:r>
            <a:r>
              <a:rPr lang="en-OM" dirty="0"/>
              <a:t>of the </a:t>
            </a:r>
            <a:r>
              <a:rPr lang="en-OM" b="1" dirty="0"/>
              <a:t>revenue</a:t>
            </a:r>
            <a:r>
              <a:rPr lang="en-OM" dirty="0"/>
              <a:t>.</a:t>
            </a:r>
          </a:p>
          <a:p>
            <a:pPr marL="285750" indent="-285750">
              <a:buFont typeface="Wingdings" pitchFamily="2" charset="2"/>
              <a:buChar char="Ø"/>
            </a:pPr>
            <a:endParaRPr lang="en-OM" dirty="0"/>
          </a:p>
          <a:p>
            <a:pPr marL="285750" indent="-285750">
              <a:buFont typeface="Wingdings" pitchFamily="2" charset="2"/>
              <a:buChar char="Ø"/>
            </a:pPr>
            <a:r>
              <a:rPr lang="en-OM" b="1" dirty="0"/>
              <a:t>Bluffton</a:t>
            </a:r>
            <a:r>
              <a:rPr lang="en-OM" dirty="0"/>
              <a:t> gets </a:t>
            </a:r>
            <a:r>
              <a:rPr lang="en-OM" b="1" dirty="0"/>
              <a:t>1/3rd</a:t>
            </a:r>
            <a:r>
              <a:rPr lang="en-OM" dirty="0"/>
              <a:t> of its </a:t>
            </a:r>
            <a:r>
              <a:rPr lang="en-OM" b="1" dirty="0"/>
              <a:t>revenue</a:t>
            </a:r>
            <a:r>
              <a:rPr lang="en-OM" dirty="0"/>
              <a:t> from </a:t>
            </a:r>
            <a:r>
              <a:rPr lang="en-OM" b="1" dirty="0"/>
              <a:t>hotel rooms</a:t>
            </a:r>
            <a:r>
              <a:rPr lang="en-OM" dirty="0"/>
              <a:t>.</a:t>
            </a:r>
          </a:p>
          <a:p>
            <a:pPr marL="285750" indent="-285750">
              <a:buFont typeface="Wingdings" pitchFamily="2" charset="2"/>
              <a:buChar char="Ø"/>
            </a:pPr>
            <a:endParaRPr lang="en-OM" dirty="0"/>
          </a:p>
          <a:p>
            <a:pPr marL="285750" indent="-285750">
              <a:buFont typeface="Wingdings" pitchFamily="2" charset="2"/>
              <a:buChar char="Ø"/>
            </a:pPr>
            <a:r>
              <a:rPr lang="en-OM" b="1" dirty="0"/>
              <a:t>Paige</a:t>
            </a:r>
            <a:r>
              <a:rPr lang="en-OM" dirty="0"/>
              <a:t> is the only neighbourhood where </a:t>
            </a:r>
            <a:r>
              <a:rPr lang="en-OM" b="1" dirty="0"/>
              <a:t>private rooms </a:t>
            </a:r>
            <a:r>
              <a:rPr lang="en-OM" dirty="0"/>
              <a:t>account for </a:t>
            </a:r>
            <a:r>
              <a:rPr lang="en-OM" b="1" dirty="0"/>
              <a:t>69%</a:t>
            </a:r>
            <a:r>
              <a:rPr lang="en-OM" dirty="0"/>
              <a:t> </a:t>
            </a:r>
            <a:r>
              <a:rPr lang="en-OM" b="1" dirty="0"/>
              <a:t>revenue</a:t>
            </a:r>
            <a:r>
              <a:rPr lang="en-OM" dirty="0"/>
              <a:t> share.</a:t>
            </a:r>
          </a:p>
        </p:txBody>
      </p:sp>
      <p:pic>
        <p:nvPicPr>
          <p:cNvPr id="9" name="Content Placeholder 8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0D5AFC55-5BCA-70E3-1938-EC195099EF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4242" y="708420"/>
            <a:ext cx="8155646" cy="3461818"/>
          </a:xfrm>
        </p:spPr>
      </p:pic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910005EB-AA4D-4671-997E-A98D52BC17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242" y="4313270"/>
            <a:ext cx="8460446" cy="2221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8655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4EB8702-3B58-E93D-3F58-EF7C744A26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075" y="133351"/>
            <a:ext cx="11142663" cy="659130"/>
          </a:xfrm>
        </p:spPr>
        <p:txBody>
          <a:bodyPr>
            <a:normAutofit/>
          </a:bodyPr>
          <a:lstStyle/>
          <a:p>
            <a:r>
              <a:rPr lang="en-OM" sz="4000" b="1" dirty="0"/>
              <a:t>Revenue potential across Room Types</a:t>
            </a:r>
          </a:p>
        </p:txBody>
      </p:sp>
      <p:pic>
        <p:nvPicPr>
          <p:cNvPr id="14" name="Content Placeholder 13" descr="A graph of a number of hotels&#10;&#10;Description automatically generated with medium confidence">
            <a:extLst>
              <a:ext uri="{FF2B5EF4-FFF2-40B4-BE49-F238E27FC236}">
                <a16:creationId xmlns:a16="http://schemas.microsoft.com/office/drawing/2014/main" id="{71AFAB4F-F877-4817-ECDD-7F36A4BC24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2554" y="1124713"/>
            <a:ext cx="7232934" cy="4949708"/>
          </a:xfrm>
        </p:spPr>
      </p:pic>
      <p:pic>
        <p:nvPicPr>
          <p:cNvPr id="16" name="Picture 15" descr="Screens screenshot of a screenshot of a computer&#10;&#10;Description automatically generated">
            <a:extLst>
              <a:ext uri="{FF2B5EF4-FFF2-40B4-BE49-F238E27FC236}">
                <a16:creationId xmlns:a16="http://schemas.microsoft.com/office/drawing/2014/main" id="{D65E07CD-C6D1-0742-77BB-781AAC16D0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6594" y="1810766"/>
            <a:ext cx="2044700" cy="196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8913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C7314-7426-54C7-2F04-1BF5614AE9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147" y="156412"/>
            <a:ext cx="10154653" cy="661736"/>
          </a:xfrm>
        </p:spPr>
        <p:txBody>
          <a:bodyPr>
            <a:normAutofit fontScale="90000"/>
          </a:bodyPr>
          <a:lstStyle/>
          <a:p>
            <a:r>
              <a:rPr lang="en-OM" b="1" dirty="0"/>
              <a:t>Superhosts by Neighbourhood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994852-C672-A2E1-A20D-4125BF5B8FDB}"/>
              </a:ext>
            </a:extLst>
          </p:cNvPr>
          <p:cNvSpPr txBox="1"/>
          <p:nvPr/>
        </p:nvSpPr>
        <p:spPr>
          <a:xfrm>
            <a:off x="818147" y="782052"/>
            <a:ext cx="111412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OM" sz="2000" dirty="0"/>
              <a:t>Who is a superhost? – A superhost is one who performs exceptionally in their hosting duties and give best customer service.</a:t>
            </a:r>
            <a:endParaRPr lang="en-OM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74D58F-981B-68BC-B90F-CAB583C64755}"/>
              </a:ext>
            </a:extLst>
          </p:cNvPr>
          <p:cNvSpPr txBox="1"/>
          <p:nvPr/>
        </p:nvSpPr>
        <p:spPr>
          <a:xfrm>
            <a:off x="818147" y="2586787"/>
            <a:ext cx="111412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OM" b="1" dirty="0"/>
              <a:t>2/3rd</a:t>
            </a:r>
            <a:r>
              <a:rPr lang="en-OM" dirty="0"/>
              <a:t> of hosts are </a:t>
            </a:r>
            <a:r>
              <a:rPr lang="en-OM" b="1" dirty="0"/>
              <a:t>regular hosts</a:t>
            </a:r>
            <a:r>
              <a:rPr lang="en-OM" dirty="0"/>
              <a:t>, with little over </a:t>
            </a:r>
            <a:r>
              <a:rPr lang="en-OM" b="1" dirty="0"/>
              <a:t>3000</a:t>
            </a:r>
            <a:r>
              <a:rPr lang="en-OM" dirty="0"/>
              <a:t> being </a:t>
            </a:r>
            <a:r>
              <a:rPr lang="en-OM" b="1" dirty="0"/>
              <a:t>superhosts</a:t>
            </a:r>
            <a:r>
              <a:rPr lang="en-OM" dirty="0"/>
              <a:t>.</a:t>
            </a:r>
          </a:p>
          <a:p>
            <a:r>
              <a:rPr lang="en-OM" dirty="0"/>
              <a:t>Below, inactive listings which received last review before 2022-01-01 are excluded.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17DA2F-B991-5BC4-4F41-AE41166CE937}"/>
              </a:ext>
            </a:extLst>
          </p:cNvPr>
          <p:cNvSpPr txBox="1"/>
          <p:nvPr/>
        </p:nvSpPr>
        <p:spPr>
          <a:xfrm>
            <a:off x="8289757" y="3447301"/>
            <a:ext cx="366963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OM" b="1" dirty="0"/>
              <a:t>Austin </a:t>
            </a:r>
            <a:r>
              <a:rPr lang="en-OM" dirty="0"/>
              <a:t>has the highest number of superhosts.</a:t>
            </a:r>
          </a:p>
          <a:p>
            <a:pPr marL="285750" indent="-285750">
              <a:buFont typeface="Wingdings" pitchFamily="2" charset="2"/>
              <a:buChar char="Ø"/>
            </a:pPr>
            <a:endParaRPr lang="en-OM" dirty="0"/>
          </a:p>
          <a:p>
            <a:pPr marL="285750" indent="-285750">
              <a:buFont typeface="Wingdings" pitchFamily="2" charset="2"/>
              <a:buChar char="Ø"/>
            </a:pPr>
            <a:r>
              <a:rPr lang="en-OM" dirty="0"/>
              <a:t>Out of 98 neighborhoods, </a:t>
            </a:r>
            <a:r>
              <a:rPr lang="en-OM" b="1" dirty="0"/>
              <a:t>54</a:t>
            </a:r>
            <a:r>
              <a:rPr lang="en-OM" dirty="0"/>
              <a:t> of them have </a:t>
            </a:r>
            <a:r>
              <a:rPr lang="en-OM" b="1" dirty="0"/>
              <a:t>more</a:t>
            </a:r>
            <a:r>
              <a:rPr lang="en-OM" dirty="0"/>
              <a:t> </a:t>
            </a:r>
            <a:r>
              <a:rPr lang="en-OM" b="1" dirty="0"/>
              <a:t>superhosts</a:t>
            </a:r>
            <a:r>
              <a:rPr lang="en-OM" dirty="0"/>
              <a:t> than regular hosts.</a:t>
            </a:r>
          </a:p>
        </p:txBody>
      </p:sp>
      <p:pic>
        <p:nvPicPr>
          <p:cNvPr id="8" name="Content Placeholder 7" descr="A screenshot of a phone&#10;&#10;Description automatically generated">
            <a:extLst>
              <a:ext uri="{FF2B5EF4-FFF2-40B4-BE49-F238E27FC236}">
                <a16:creationId xmlns:a16="http://schemas.microsoft.com/office/drawing/2014/main" id="{D26FFC5A-D5E4-6593-23E9-62653A28B5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7584" y="1489938"/>
            <a:ext cx="6995026" cy="1027047"/>
          </a:xfrm>
        </p:spPr>
      </p:pic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4211A6E0-BFC0-BBB2-62C8-152628E907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4249" y="1641511"/>
            <a:ext cx="2603500" cy="723900"/>
          </a:xfrm>
          <a:prstGeom prst="rect">
            <a:avLst/>
          </a:prstGeom>
        </p:spPr>
      </p:pic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625BCEE8-A70E-41E5-A451-54666A33F8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584" y="3373952"/>
            <a:ext cx="7163310" cy="3327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7289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C51B1-6939-FF8A-7CE0-D6707CC240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29748"/>
          </a:xfrm>
        </p:spPr>
        <p:txBody>
          <a:bodyPr>
            <a:normAutofit/>
          </a:bodyPr>
          <a:lstStyle/>
          <a:p>
            <a:r>
              <a:rPr lang="en-OM" b="1" dirty="0"/>
              <a:t>Background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5F0EBC-6221-1EEB-9469-6AB0CD223F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94874"/>
            <a:ext cx="6096321" cy="5082089"/>
          </a:xfrm>
        </p:spPr>
        <p:txBody>
          <a:bodyPr>
            <a:normAutofit/>
          </a:bodyPr>
          <a:lstStyle/>
          <a:p>
            <a:r>
              <a:rPr lang="en-OM" dirty="0"/>
              <a:t>Since 2008, Airbnb has been an online marketplace connecting people renting out their homes and people looking for accommodations in specific locations.</a:t>
            </a:r>
          </a:p>
          <a:p>
            <a:r>
              <a:rPr lang="en-OM" dirty="0"/>
              <a:t>Currently, Airbnb has in excess of </a:t>
            </a:r>
            <a:r>
              <a:rPr lang="en-OM" b="1" dirty="0"/>
              <a:t>6 million listings</a:t>
            </a:r>
            <a:r>
              <a:rPr lang="en-OM" dirty="0"/>
              <a:t>, spread over </a:t>
            </a:r>
            <a:r>
              <a:rPr lang="en-OM" b="1" dirty="0"/>
              <a:t>100,000 cities</a:t>
            </a:r>
            <a:r>
              <a:rPr lang="en-OM" dirty="0"/>
              <a:t> and </a:t>
            </a:r>
            <a:r>
              <a:rPr lang="en-OM" b="1" dirty="0"/>
              <a:t>220-plus countries</a:t>
            </a:r>
            <a:r>
              <a:rPr lang="en-OM" dirty="0"/>
              <a:t>.</a:t>
            </a:r>
          </a:p>
          <a:p>
            <a:r>
              <a:rPr lang="en-OM" dirty="0"/>
              <a:t>In my analysis, I work on the listings data of Austin, Texas and extract insights and answer business problems.</a:t>
            </a:r>
          </a:p>
        </p:txBody>
      </p:sp>
      <p:pic>
        <p:nvPicPr>
          <p:cNvPr id="5" name="Picture 4" descr="A red and white logo&#10;&#10;Description automatically generated">
            <a:extLst>
              <a:ext uri="{FF2B5EF4-FFF2-40B4-BE49-F238E27FC236}">
                <a16:creationId xmlns:a16="http://schemas.microsoft.com/office/drawing/2014/main" id="{A54320A6-48CD-9897-DADD-AE3CC66BE3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4521" y="449350"/>
            <a:ext cx="4748463" cy="2403254"/>
          </a:xfrm>
          <a:prstGeom prst="rect">
            <a:avLst/>
          </a:prstGeom>
        </p:spPr>
      </p:pic>
      <p:pic>
        <p:nvPicPr>
          <p:cNvPr id="7" name="Picture 6" descr="A pool in a house&#10;&#10;Description automatically generated">
            <a:extLst>
              <a:ext uri="{FF2B5EF4-FFF2-40B4-BE49-F238E27FC236}">
                <a16:creationId xmlns:a16="http://schemas.microsoft.com/office/drawing/2014/main" id="{130B1A7C-A21C-24B1-6D66-871941E032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6032" y="3285750"/>
            <a:ext cx="4388184" cy="2923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0499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graph with numbers and letters&#10;&#10;Description automatically generated">
            <a:extLst>
              <a:ext uri="{FF2B5EF4-FFF2-40B4-BE49-F238E27FC236}">
                <a16:creationId xmlns:a16="http://schemas.microsoft.com/office/drawing/2014/main" id="{0EC08361-22AA-CBE5-8156-5C7FF535B3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4863" y="768097"/>
            <a:ext cx="8889899" cy="5980113"/>
          </a:xfr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F004834D-DBFA-E720-B6C8-56E02A987E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863" y="109539"/>
            <a:ext cx="11253787" cy="658558"/>
          </a:xfrm>
        </p:spPr>
        <p:txBody>
          <a:bodyPr>
            <a:normAutofit fontScale="90000"/>
          </a:bodyPr>
          <a:lstStyle/>
          <a:p>
            <a:r>
              <a:rPr lang="en-OM" b="1" dirty="0"/>
              <a:t>Superhosts by Neighbourhood</a:t>
            </a:r>
          </a:p>
        </p:txBody>
      </p:sp>
      <p:pic>
        <p:nvPicPr>
          <p:cNvPr id="8" name="Picture 7" descr="A screenshot of a phone&#10;&#10;Description automatically generated">
            <a:extLst>
              <a:ext uri="{FF2B5EF4-FFF2-40B4-BE49-F238E27FC236}">
                <a16:creationId xmlns:a16="http://schemas.microsoft.com/office/drawing/2014/main" id="{A273A326-0529-DD6F-6997-825F37FC88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90582" y="2355850"/>
            <a:ext cx="2019300" cy="214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0535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2F2EFC-3F48-3D91-CFF2-B280E4BD21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179" y="120317"/>
            <a:ext cx="11237495" cy="673768"/>
          </a:xfrm>
        </p:spPr>
        <p:txBody>
          <a:bodyPr>
            <a:normAutofit fontScale="90000"/>
          </a:bodyPr>
          <a:lstStyle/>
          <a:p>
            <a:r>
              <a:rPr lang="en-OM" b="1" dirty="0"/>
              <a:t>Correlation between price and superhost status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A43A427-BF49-DC65-81D9-3E36CC8C6884}"/>
              </a:ext>
            </a:extLst>
          </p:cNvPr>
          <p:cNvSpPr txBox="1"/>
          <p:nvPr/>
        </p:nvSpPr>
        <p:spPr>
          <a:xfrm>
            <a:off x="8771021" y="1397419"/>
            <a:ext cx="32966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OM" dirty="0"/>
              <a:t>On average, price of a regular host listing is greater than that of a superhost listing.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7A76B02-8CB3-6959-EAA1-F0ED4EB0595A}"/>
              </a:ext>
            </a:extLst>
          </p:cNvPr>
          <p:cNvSpPr txBox="1"/>
          <p:nvPr/>
        </p:nvSpPr>
        <p:spPr>
          <a:xfrm>
            <a:off x="8783052" y="3875270"/>
            <a:ext cx="32966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OM" dirty="0"/>
              <a:t>There are </a:t>
            </a:r>
            <a:r>
              <a:rPr lang="en-OM" b="1" dirty="0"/>
              <a:t>21 neighborhoods </a:t>
            </a:r>
            <a:r>
              <a:rPr lang="en-OM" dirty="0"/>
              <a:t>where superhosts charge more than the regular host. </a:t>
            </a:r>
          </a:p>
        </p:txBody>
      </p:sp>
      <p:pic>
        <p:nvPicPr>
          <p:cNvPr id="6" name="Content Placeholder 5" descr="A screenshot of a phone&#10;&#10;Description automatically generated">
            <a:extLst>
              <a:ext uri="{FF2B5EF4-FFF2-40B4-BE49-F238E27FC236}">
                <a16:creationId xmlns:a16="http://schemas.microsoft.com/office/drawing/2014/main" id="{A710A4F2-D14E-538D-A663-62EF42A82F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0178" y="1133849"/>
            <a:ext cx="7791812" cy="1450471"/>
          </a:xfr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EBAF6DC8-DBE9-B9AA-7360-0DD5A62B06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590" y="2922092"/>
            <a:ext cx="7772400" cy="3741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2057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F39F4-56B2-AF95-3946-5834A1C62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179" y="132347"/>
            <a:ext cx="10142621" cy="733927"/>
          </a:xfrm>
        </p:spPr>
        <p:txBody>
          <a:bodyPr>
            <a:normAutofit/>
          </a:bodyPr>
          <a:lstStyle/>
          <a:p>
            <a:r>
              <a:rPr lang="en-OM" sz="4000" b="1" dirty="0"/>
              <a:t>Ratings by a superhost status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48A31B7-4550-1CFB-96F3-EA8223366F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179" y="866273"/>
            <a:ext cx="11141242" cy="5859379"/>
          </a:xfrm>
        </p:spPr>
        <p:txBody>
          <a:bodyPr/>
          <a:lstStyle/>
          <a:p>
            <a:r>
              <a:rPr lang="en-OM" dirty="0"/>
              <a:t>Look at a tabular form of the average of all types ratings – cleanliness, location, communication etc. by a superhost status.</a:t>
            </a:r>
          </a:p>
          <a:p>
            <a:endParaRPr lang="en-OM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B2D56E12-4565-0096-8E25-2A0AFF8F92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431" y="1624263"/>
            <a:ext cx="7870579" cy="3116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A screenshot of a graph&#10;&#10;Description automatically generated">
            <a:extLst>
              <a:ext uri="{FF2B5EF4-FFF2-40B4-BE49-F238E27FC236}">
                <a16:creationId xmlns:a16="http://schemas.microsoft.com/office/drawing/2014/main" id="{4D3E76AC-9B24-A64A-CAF3-2370FA5885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431" y="5062361"/>
            <a:ext cx="8285693" cy="1266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C63E3A5-4A9F-9B03-D068-C86659CAF368}"/>
              </a:ext>
            </a:extLst>
          </p:cNvPr>
          <p:cNvSpPr txBox="1"/>
          <p:nvPr/>
        </p:nvSpPr>
        <p:spPr>
          <a:xfrm>
            <a:off x="8807115" y="1528010"/>
            <a:ext cx="31643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OM" dirty="0"/>
              <a:t>Broad view shows </a:t>
            </a:r>
            <a:r>
              <a:rPr lang="en-OM" b="1" dirty="0"/>
              <a:t>superhosts</a:t>
            </a:r>
            <a:r>
              <a:rPr lang="en-OM" dirty="0"/>
              <a:t> receive </a:t>
            </a:r>
            <a:r>
              <a:rPr lang="en-OM" b="1" dirty="0"/>
              <a:t>greater review scores</a:t>
            </a:r>
            <a:r>
              <a:rPr lang="en-OM" dirty="0"/>
              <a:t> than </a:t>
            </a:r>
            <a:r>
              <a:rPr lang="en-OM" b="1" dirty="0"/>
              <a:t>regular hosts</a:t>
            </a:r>
            <a:r>
              <a:rPr lang="en-OM" dirty="0"/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3437AF4-67FA-3ECD-A08D-1C151EAD268E}"/>
              </a:ext>
            </a:extLst>
          </p:cNvPr>
          <p:cNvSpPr txBox="1"/>
          <p:nvPr/>
        </p:nvSpPr>
        <p:spPr>
          <a:xfrm>
            <a:off x="8807115" y="2925590"/>
            <a:ext cx="27792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OM" dirty="0"/>
              <a:t>A</a:t>
            </a:r>
            <a:r>
              <a:rPr lang="en-OM" b="1" dirty="0"/>
              <a:t> superhost</a:t>
            </a:r>
            <a:r>
              <a:rPr lang="en-OM" dirty="0"/>
              <a:t> receives </a:t>
            </a:r>
            <a:r>
              <a:rPr lang="en-OM" b="1" dirty="0"/>
              <a:t>highest average rating </a:t>
            </a:r>
            <a:r>
              <a:rPr lang="en-OM" dirty="0"/>
              <a:t>of </a:t>
            </a:r>
            <a:r>
              <a:rPr lang="en-OM" b="1" dirty="0"/>
              <a:t>4.9</a:t>
            </a:r>
            <a:r>
              <a:rPr lang="en-OM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228148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95C879B6-9A0C-2A6A-F496-79BA52A40E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77888" y="1097281"/>
            <a:ext cx="8592874" cy="4535423"/>
          </a:xfr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6BB74F67-9B89-5601-EE96-6ACE13386E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7888" y="171451"/>
            <a:ext cx="11155362" cy="681990"/>
          </a:xfrm>
        </p:spPr>
        <p:txBody>
          <a:bodyPr>
            <a:normAutofit/>
          </a:bodyPr>
          <a:lstStyle/>
          <a:p>
            <a:r>
              <a:rPr lang="en-OM" sz="4000" b="1" dirty="0"/>
              <a:t>Ratings by a superhost status</a:t>
            </a:r>
          </a:p>
        </p:txBody>
      </p:sp>
      <p:pic>
        <p:nvPicPr>
          <p:cNvPr id="8" name="Picture 7" descr="A screenshot of a phone&#10;&#10;Description automatically generated">
            <a:extLst>
              <a:ext uri="{FF2B5EF4-FFF2-40B4-BE49-F238E27FC236}">
                <a16:creationId xmlns:a16="http://schemas.microsoft.com/office/drawing/2014/main" id="{38E8444C-A104-CA14-9CFE-0D46742546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55056" y="2325878"/>
            <a:ext cx="1993900" cy="226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873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2D898-AEC9-CAD0-C487-B5231F3E38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2368" y="192505"/>
            <a:ext cx="10070432" cy="673769"/>
          </a:xfrm>
        </p:spPr>
        <p:txBody>
          <a:bodyPr>
            <a:normAutofit fontScale="90000"/>
          </a:bodyPr>
          <a:lstStyle/>
          <a:p>
            <a:r>
              <a:rPr lang="en-OM" b="1" dirty="0"/>
              <a:t>Summary of the Findings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587537-5DE1-986F-3EBF-DD0F2087BB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2367" y="866273"/>
            <a:ext cx="11069053" cy="5799221"/>
          </a:xfrm>
        </p:spPr>
        <p:txBody>
          <a:bodyPr/>
          <a:lstStyle/>
          <a:p>
            <a:r>
              <a:rPr lang="en-OM" b="1" dirty="0"/>
              <a:t>Hosts and listings:</a:t>
            </a:r>
            <a:r>
              <a:rPr lang="en-OM" dirty="0"/>
              <a:t> In Austin, we have </a:t>
            </a:r>
            <a:r>
              <a:rPr lang="en-OM" b="1" dirty="0"/>
              <a:t>17071 listings </a:t>
            </a:r>
            <a:r>
              <a:rPr lang="en-OM" dirty="0"/>
              <a:t>and </a:t>
            </a:r>
            <a:r>
              <a:rPr lang="en-OM" b="1" dirty="0"/>
              <a:t>9556 hosts</a:t>
            </a:r>
            <a:r>
              <a:rPr lang="en-OM" dirty="0"/>
              <a:t>. </a:t>
            </a:r>
            <a:r>
              <a:rPr lang="en-OM" b="1" dirty="0"/>
              <a:t>80% of hosts </a:t>
            </a:r>
            <a:r>
              <a:rPr lang="en-OM" dirty="0"/>
              <a:t>have a </a:t>
            </a:r>
            <a:r>
              <a:rPr lang="en-OM" b="1" dirty="0"/>
              <a:t>single listing </a:t>
            </a:r>
            <a:r>
              <a:rPr lang="en-OM" dirty="0"/>
              <a:t>and there are hosts holding listings in the range from 1 to 400.</a:t>
            </a:r>
          </a:p>
          <a:p>
            <a:r>
              <a:rPr lang="en-OM" b="1" dirty="0"/>
              <a:t>Neighbourhood: Austin</a:t>
            </a:r>
            <a:r>
              <a:rPr lang="en-OM" dirty="0"/>
              <a:t> accounts for approximately </a:t>
            </a:r>
            <a:r>
              <a:rPr lang="en-OM" b="1" dirty="0"/>
              <a:t>42% listings </a:t>
            </a:r>
            <a:r>
              <a:rPr lang="en-OM" dirty="0"/>
              <a:t>against rest 97 neighborhoods. 4 of top 5 priced neighborhoods hold only 1 listing.</a:t>
            </a:r>
          </a:p>
          <a:p>
            <a:r>
              <a:rPr lang="en-OM" b="1" dirty="0"/>
              <a:t>Price per bed: Rollingwood</a:t>
            </a:r>
            <a:r>
              <a:rPr lang="en-OM" dirty="0"/>
              <a:t> has the </a:t>
            </a:r>
            <a:r>
              <a:rPr lang="en-OM" b="1" dirty="0"/>
              <a:t>highest</a:t>
            </a:r>
            <a:r>
              <a:rPr lang="en-OM" dirty="0"/>
              <a:t> </a:t>
            </a:r>
            <a:r>
              <a:rPr lang="en-OM" b="1" dirty="0"/>
              <a:t>price per bed rate </a:t>
            </a:r>
            <a:r>
              <a:rPr lang="en-OM" dirty="0"/>
              <a:t>around $1000, </a:t>
            </a:r>
            <a:r>
              <a:rPr lang="en-OM" b="1" dirty="0"/>
              <a:t>80% more</a:t>
            </a:r>
            <a:r>
              <a:rPr lang="en-OM" dirty="0"/>
              <a:t> than at </a:t>
            </a:r>
            <a:r>
              <a:rPr lang="en-OM" b="1" dirty="0"/>
              <a:t>Westlake hills</a:t>
            </a:r>
            <a:r>
              <a:rPr lang="en-OM" dirty="0"/>
              <a:t>. Cypress Mill having 15 beds offers rate similar to Westlake Hills.</a:t>
            </a:r>
          </a:p>
          <a:p>
            <a:r>
              <a:rPr lang="en-OM" b="1" dirty="0"/>
              <a:t>Room type: Entire homes or apartments </a:t>
            </a:r>
            <a:r>
              <a:rPr lang="en-OM" dirty="0"/>
              <a:t>make up </a:t>
            </a:r>
            <a:r>
              <a:rPr lang="en-OM" b="1" dirty="0"/>
              <a:t>83%</a:t>
            </a:r>
            <a:r>
              <a:rPr lang="en-OM" dirty="0"/>
              <a:t> of the properties, with their </a:t>
            </a:r>
            <a:r>
              <a:rPr lang="en-OM" b="1" dirty="0"/>
              <a:t>average price  highest</a:t>
            </a:r>
            <a:r>
              <a:rPr lang="en-OM" dirty="0"/>
              <a:t>. Hotel rooms cost more than combined price of shared and private rooms. </a:t>
            </a:r>
            <a:r>
              <a:rPr lang="en-OM" b="1" dirty="0"/>
              <a:t>Private rooms </a:t>
            </a:r>
            <a:r>
              <a:rPr lang="en-OM" dirty="0"/>
              <a:t>make up </a:t>
            </a:r>
            <a:r>
              <a:rPr lang="en-OM" b="1" dirty="0"/>
              <a:t>16%</a:t>
            </a:r>
            <a:r>
              <a:rPr lang="en-OM" dirty="0"/>
              <a:t> of the listing market.</a:t>
            </a:r>
          </a:p>
          <a:p>
            <a:r>
              <a:rPr lang="en-US" b="1" dirty="0"/>
              <a:t>Revenue potential: </a:t>
            </a:r>
            <a:r>
              <a:rPr lang="en-US" dirty="0"/>
              <a:t>For the next </a:t>
            </a:r>
            <a:r>
              <a:rPr lang="en-US" b="1" dirty="0"/>
              <a:t>30 days</a:t>
            </a:r>
            <a:r>
              <a:rPr lang="en-US" dirty="0"/>
              <a:t>, </a:t>
            </a:r>
            <a:r>
              <a:rPr lang="en-US" b="1" dirty="0"/>
              <a:t>Austin</a:t>
            </a:r>
            <a:r>
              <a:rPr lang="en-US" dirty="0"/>
              <a:t> projects close to </a:t>
            </a:r>
            <a:r>
              <a:rPr lang="en-US" b="1" dirty="0"/>
              <a:t>47% revenue share</a:t>
            </a:r>
            <a:r>
              <a:rPr lang="en-US" dirty="0"/>
              <a:t>. </a:t>
            </a:r>
            <a:r>
              <a:rPr lang="en-US" b="1" dirty="0"/>
              <a:t>Entire homes or apartments</a:t>
            </a:r>
            <a:r>
              <a:rPr lang="en-US" dirty="0"/>
              <a:t> have more than </a:t>
            </a:r>
            <a:r>
              <a:rPr lang="en-US" b="1" dirty="0"/>
              <a:t>50-60%</a:t>
            </a:r>
            <a:r>
              <a:rPr lang="en-US" dirty="0"/>
              <a:t> </a:t>
            </a:r>
            <a:r>
              <a:rPr lang="en-US" b="1" dirty="0"/>
              <a:t>revenue share </a:t>
            </a:r>
            <a:r>
              <a:rPr lang="en-US" dirty="0"/>
              <a:t>in </a:t>
            </a:r>
            <a:r>
              <a:rPr lang="en-US" b="1" dirty="0"/>
              <a:t>majority</a:t>
            </a:r>
            <a:r>
              <a:rPr lang="en-US" dirty="0"/>
              <a:t> of </a:t>
            </a:r>
            <a:r>
              <a:rPr lang="en-US" b="1" dirty="0"/>
              <a:t>neighborhoods</a:t>
            </a:r>
            <a:r>
              <a:rPr lang="en-US" dirty="0"/>
              <a:t>.</a:t>
            </a:r>
          </a:p>
          <a:p>
            <a:r>
              <a:rPr lang="en-US" b="1" dirty="0" err="1"/>
              <a:t>Superhosts</a:t>
            </a:r>
            <a:r>
              <a:rPr lang="en-US" b="1" dirty="0"/>
              <a:t>: 32%</a:t>
            </a:r>
            <a:r>
              <a:rPr lang="en-US" dirty="0"/>
              <a:t> of property owners are </a:t>
            </a:r>
            <a:r>
              <a:rPr lang="en-US" b="1" dirty="0" err="1"/>
              <a:t>superhosts</a:t>
            </a:r>
            <a:r>
              <a:rPr lang="en-US" dirty="0"/>
              <a:t>, with </a:t>
            </a:r>
            <a:r>
              <a:rPr lang="en-US" b="1" dirty="0"/>
              <a:t>majority</a:t>
            </a:r>
            <a:r>
              <a:rPr lang="en-US" dirty="0"/>
              <a:t> of them in </a:t>
            </a:r>
            <a:r>
              <a:rPr lang="en-US" b="1" dirty="0"/>
              <a:t>Austin</a:t>
            </a:r>
            <a:r>
              <a:rPr lang="en-US" dirty="0"/>
              <a:t> and </a:t>
            </a:r>
            <a:r>
              <a:rPr lang="en-US" b="1" dirty="0"/>
              <a:t>54</a:t>
            </a:r>
            <a:r>
              <a:rPr lang="en-US" dirty="0"/>
              <a:t> such </a:t>
            </a:r>
            <a:r>
              <a:rPr lang="en-US" b="1" dirty="0"/>
              <a:t>neighborhoods</a:t>
            </a:r>
            <a:r>
              <a:rPr lang="en-US" dirty="0"/>
              <a:t> having </a:t>
            </a:r>
            <a:r>
              <a:rPr lang="en-US" b="1" dirty="0"/>
              <a:t>more </a:t>
            </a:r>
            <a:r>
              <a:rPr lang="en-US" b="1" dirty="0" err="1"/>
              <a:t>superhosts</a:t>
            </a:r>
            <a:r>
              <a:rPr lang="en-US" b="1" dirty="0"/>
              <a:t> </a:t>
            </a:r>
            <a:r>
              <a:rPr lang="en-US" dirty="0"/>
              <a:t>than regular hosts.</a:t>
            </a:r>
          </a:p>
          <a:p>
            <a:r>
              <a:rPr lang="en-US" b="1" dirty="0"/>
              <a:t>Ratings:</a:t>
            </a:r>
            <a:r>
              <a:rPr lang="en-US" dirty="0"/>
              <a:t> </a:t>
            </a:r>
            <a:r>
              <a:rPr lang="en-US" dirty="0" err="1"/>
              <a:t>Superhosts</a:t>
            </a:r>
            <a:r>
              <a:rPr lang="en-US" dirty="0"/>
              <a:t> appear to receive higher review scores on average for cleanliness, location, communication etc. than regular hosts.</a:t>
            </a:r>
            <a:endParaRPr lang="en-OM" dirty="0"/>
          </a:p>
          <a:p>
            <a:endParaRPr lang="en-OM" dirty="0"/>
          </a:p>
          <a:p>
            <a:endParaRPr lang="en-OM" dirty="0"/>
          </a:p>
          <a:p>
            <a:endParaRPr lang="en-OM" dirty="0"/>
          </a:p>
          <a:p>
            <a:endParaRPr lang="en-OM" dirty="0"/>
          </a:p>
        </p:txBody>
      </p:sp>
    </p:spTree>
    <p:extLst>
      <p:ext uri="{BB962C8B-B14F-4D97-AF65-F5344CB8AC3E}">
        <p14:creationId xmlns:p14="http://schemas.microsoft.com/office/powerpoint/2010/main" val="10487904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E865CD-BA68-F5FC-ACB3-979F1E6C39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056" y="134112"/>
            <a:ext cx="11204448" cy="621792"/>
          </a:xfrm>
        </p:spPr>
        <p:txBody>
          <a:bodyPr>
            <a:noAutofit/>
          </a:bodyPr>
          <a:lstStyle/>
          <a:p>
            <a:r>
              <a:rPr lang="en-OM" sz="4000" b="1" dirty="0"/>
              <a:t>Dashboard 1</a:t>
            </a:r>
          </a:p>
        </p:txBody>
      </p:sp>
      <p:pic>
        <p:nvPicPr>
          <p:cNvPr id="5" name="Content Placeholder 4" descr="A screenshot of a phone screen&#10;&#10;Description automatically generated">
            <a:extLst>
              <a:ext uri="{FF2B5EF4-FFF2-40B4-BE49-F238E27FC236}">
                <a16:creationId xmlns:a16="http://schemas.microsoft.com/office/drawing/2014/main" id="{D1B21EC5-C237-55C4-05AC-62EA83AF7E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88864" y="177916"/>
            <a:ext cx="5059680" cy="6545972"/>
          </a:xfrm>
        </p:spPr>
      </p:pic>
    </p:spTree>
    <p:extLst>
      <p:ext uri="{BB962C8B-B14F-4D97-AF65-F5344CB8AC3E}">
        <p14:creationId xmlns:p14="http://schemas.microsoft.com/office/powerpoint/2010/main" val="20622644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F7B3C-B205-D699-308C-240708A01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016" y="158496"/>
            <a:ext cx="11143488" cy="707136"/>
          </a:xfrm>
        </p:spPr>
        <p:txBody>
          <a:bodyPr>
            <a:normAutofit/>
          </a:bodyPr>
          <a:lstStyle/>
          <a:p>
            <a:r>
              <a:rPr lang="en-OM" sz="4000" b="1" dirty="0"/>
              <a:t>Dashboard 2</a:t>
            </a:r>
          </a:p>
        </p:txBody>
      </p:sp>
      <p:pic>
        <p:nvPicPr>
          <p:cNvPr id="5" name="Content Placeholder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508E1C11-D559-F929-94B0-3CE9C424C1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65009" y="154496"/>
            <a:ext cx="4851887" cy="6429312"/>
          </a:xfrm>
        </p:spPr>
      </p:pic>
    </p:spTree>
    <p:extLst>
      <p:ext uri="{BB962C8B-B14F-4D97-AF65-F5344CB8AC3E}">
        <p14:creationId xmlns:p14="http://schemas.microsoft.com/office/powerpoint/2010/main" val="25247825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0DBD61-8593-EAF4-7E65-79153060FD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743"/>
            <a:ext cx="10515600" cy="576392"/>
          </a:xfrm>
        </p:spPr>
        <p:txBody>
          <a:bodyPr>
            <a:normAutofit fontScale="90000"/>
          </a:bodyPr>
          <a:lstStyle/>
          <a:p>
            <a:r>
              <a:rPr lang="en-OM" sz="4000" b="1" dirty="0"/>
              <a:t>Preparing and Understanding the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D76A5C-4CC9-0CDF-04FE-058F003EC5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760558"/>
            <a:ext cx="11085095" cy="5981618"/>
          </a:xfrm>
        </p:spPr>
        <p:txBody>
          <a:bodyPr/>
          <a:lstStyle/>
          <a:p>
            <a:r>
              <a:rPr lang="en-OM" dirty="0"/>
              <a:t>Source of the data: </a:t>
            </a:r>
            <a:r>
              <a:rPr lang="en-OM" dirty="0">
                <a:hlinkClick r:id="rId2"/>
              </a:rPr>
              <a:t>Inside Airbnb</a:t>
            </a:r>
            <a:r>
              <a:rPr lang="en-OM" dirty="0"/>
              <a:t> for Austin, Texas. </a:t>
            </a:r>
          </a:p>
          <a:p>
            <a:r>
              <a:rPr lang="en-OM" dirty="0"/>
              <a:t>There are three datasets – listings, reviews and calendar.</a:t>
            </a:r>
          </a:p>
          <a:p>
            <a:r>
              <a:rPr lang="en-OM" dirty="0"/>
              <a:t>This data is scraped on 2022-06-08 as per the source.</a:t>
            </a:r>
          </a:p>
          <a:p>
            <a:r>
              <a:rPr lang="en-OM" dirty="0"/>
              <a:t>Tools employed: SQL, DB Browser for SQLite, Tableau Public</a:t>
            </a:r>
          </a:p>
          <a:p>
            <a:endParaRPr lang="en-OM" dirty="0"/>
          </a:p>
          <a:p>
            <a:endParaRPr lang="en-OM" dirty="0"/>
          </a:p>
          <a:p>
            <a:pPr marL="0" indent="0">
              <a:buNone/>
            </a:pPr>
            <a:endParaRPr lang="en-OM" sz="800" dirty="0"/>
          </a:p>
          <a:p>
            <a:pPr marL="0" indent="0">
              <a:buNone/>
            </a:pPr>
            <a:endParaRPr lang="en-OM" sz="800" dirty="0"/>
          </a:p>
          <a:p>
            <a:pPr marL="0" indent="0">
              <a:buNone/>
            </a:pPr>
            <a:endParaRPr lang="en-OM" sz="800" dirty="0"/>
          </a:p>
          <a:p>
            <a:pPr marL="0" indent="0">
              <a:buNone/>
            </a:pPr>
            <a:endParaRPr lang="en-OM" sz="800" dirty="0"/>
          </a:p>
          <a:p>
            <a:endParaRPr lang="en-OM" dirty="0"/>
          </a:p>
          <a:p>
            <a:r>
              <a:rPr lang="en-OM" dirty="0"/>
              <a:t>In the listings data, the ‘price’ field has a non-numeric character ‘$’. This is corrected manually using the ‘Modify Table’ option in ‘Edit’ menu.</a:t>
            </a:r>
          </a:p>
          <a:p>
            <a:pPr marL="0" indent="0">
              <a:buNone/>
            </a:pPr>
            <a:endParaRPr lang="en-OM" dirty="0"/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9A4E0735-9B4F-E7A1-BDB7-B8C77D227BF4}"/>
              </a:ext>
            </a:extLst>
          </p:cNvPr>
          <p:cNvSpPr/>
          <p:nvPr/>
        </p:nvSpPr>
        <p:spPr>
          <a:xfrm>
            <a:off x="3140235" y="2706705"/>
            <a:ext cx="1106905" cy="120314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OM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A59F167-F43E-F618-976A-F34B733EC25E}"/>
              </a:ext>
            </a:extLst>
          </p:cNvPr>
          <p:cNvSpPr/>
          <p:nvPr/>
        </p:nvSpPr>
        <p:spPr>
          <a:xfrm>
            <a:off x="4535901" y="2510002"/>
            <a:ext cx="6997408" cy="54286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OM" sz="1700" dirty="0"/>
              <a:t>74 fields having information on listings, hosts, neighborhoods, price and availability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2B44066-526B-0C62-F947-3D685A0DBA92}"/>
              </a:ext>
            </a:extLst>
          </p:cNvPr>
          <p:cNvSpPr/>
          <p:nvPr/>
        </p:nvSpPr>
        <p:spPr>
          <a:xfrm>
            <a:off x="1130968" y="2617430"/>
            <a:ext cx="1575656" cy="282741"/>
          </a:xfrm>
          <a:prstGeom prst="ellipse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OM" dirty="0"/>
              <a:t>Listings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674DCCC-1B1E-B394-B8B1-549D4509015C}"/>
              </a:ext>
            </a:extLst>
          </p:cNvPr>
          <p:cNvSpPr/>
          <p:nvPr/>
        </p:nvSpPr>
        <p:spPr>
          <a:xfrm>
            <a:off x="1130968" y="3270504"/>
            <a:ext cx="1575656" cy="282741"/>
          </a:xfrm>
          <a:prstGeom prst="ellipse">
            <a:avLst/>
          </a:prstGeom>
          <a:ln w="19050"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OM" dirty="0"/>
              <a:t>Calendar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C83E772-CAA7-324C-5FB6-1D847858C3D6}"/>
              </a:ext>
            </a:extLst>
          </p:cNvPr>
          <p:cNvSpPr/>
          <p:nvPr/>
        </p:nvSpPr>
        <p:spPr>
          <a:xfrm>
            <a:off x="4547933" y="3187810"/>
            <a:ext cx="6997408" cy="56021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OM" sz="1700" dirty="0"/>
              <a:t>7 fields on daily availability, price per night, minimum and maximum number of nights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7BB1D09-E604-1AE5-3A3D-27ED3FD17891}"/>
              </a:ext>
            </a:extLst>
          </p:cNvPr>
          <p:cNvSpPr/>
          <p:nvPr/>
        </p:nvSpPr>
        <p:spPr>
          <a:xfrm>
            <a:off x="1068803" y="4033306"/>
            <a:ext cx="1637821" cy="282741"/>
          </a:xfrm>
          <a:prstGeom prst="ellipse">
            <a:avLst/>
          </a:prstGeom>
          <a:ln w="19050"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OM" dirty="0"/>
              <a:t>Reviews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06659E7-AAED-64EB-AF21-5B27F363516B}"/>
              </a:ext>
            </a:extLst>
          </p:cNvPr>
          <p:cNvSpPr/>
          <p:nvPr/>
        </p:nvSpPr>
        <p:spPr>
          <a:xfrm>
            <a:off x="4547932" y="3877164"/>
            <a:ext cx="6997409" cy="5602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OM" sz="1700" dirty="0"/>
              <a:t>6 fields with information on listing, date of review, name of reviewer and the comment</a:t>
            </a: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1418A446-F119-12AE-DD9F-AF4DD52F0D8E}"/>
              </a:ext>
            </a:extLst>
          </p:cNvPr>
          <p:cNvSpPr/>
          <p:nvPr/>
        </p:nvSpPr>
        <p:spPr>
          <a:xfrm>
            <a:off x="3140235" y="3353686"/>
            <a:ext cx="1106905" cy="120314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OM"/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29667DDF-A9F3-960A-C10B-F41122616B43}"/>
              </a:ext>
            </a:extLst>
          </p:cNvPr>
          <p:cNvSpPr/>
          <p:nvPr/>
        </p:nvSpPr>
        <p:spPr>
          <a:xfrm>
            <a:off x="3140235" y="4094376"/>
            <a:ext cx="1106905" cy="120314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OM"/>
          </a:p>
        </p:txBody>
      </p:sp>
      <p:pic>
        <p:nvPicPr>
          <p:cNvPr id="5" name="Picture 4" descr="A silver circular object with a feather and blue background&#10;&#10;Description automatically generated">
            <a:extLst>
              <a:ext uri="{FF2B5EF4-FFF2-40B4-BE49-F238E27FC236}">
                <a16:creationId xmlns:a16="http://schemas.microsoft.com/office/drawing/2014/main" id="{C1FB0F72-249D-98C1-FDA0-D51A204D2B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4704" y="833710"/>
            <a:ext cx="1462558" cy="1534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593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E9BE5-B13F-94BB-92EB-B5818063F0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2933"/>
            <a:ext cx="10515600" cy="729749"/>
          </a:xfrm>
        </p:spPr>
        <p:txBody>
          <a:bodyPr>
            <a:normAutofit/>
          </a:bodyPr>
          <a:lstStyle/>
          <a:p>
            <a:r>
              <a:rPr lang="en-OM" b="1" dirty="0"/>
              <a:t>Business 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370D57-93D5-7BF9-5FFE-B560872918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94874"/>
            <a:ext cx="10515600" cy="508208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OM" dirty="0"/>
              <a:t>I will be answering the questions mentioned below.</a:t>
            </a:r>
          </a:p>
          <a:p>
            <a:r>
              <a:rPr lang="en-OM" dirty="0"/>
              <a:t>How many listings and hosts are there in Austin? Are there hosts with multiple listings?</a:t>
            </a:r>
          </a:p>
          <a:p>
            <a:r>
              <a:rPr lang="en-OM" dirty="0"/>
              <a:t>Across neighborhoods, what is the proportion of listings and the price situation?</a:t>
            </a:r>
          </a:p>
          <a:p>
            <a:r>
              <a:rPr lang="en-OM" dirty="0"/>
              <a:t>What is the price per bed trend by each neighborhood?</a:t>
            </a:r>
          </a:p>
          <a:p>
            <a:r>
              <a:rPr lang="en-OM" dirty="0"/>
              <a:t>What is the division of each type of room among all listings? How does the price correlate with a room type and neighbourhood?</a:t>
            </a:r>
          </a:p>
          <a:p>
            <a:r>
              <a:rPr lang="en-OM" dirty="0"/>
              <a:t>In the next 30-day period, who are the top revenue earners? How does this revenue potential vary by neighborhoods and room types?</a:t>
            </a:r>
          </a:p>
          <a:p>
            <a:r>
              <a:rPr lang="en-OM" dirty="0"/>
              <a:t>What is the outlook of superhosts across each neighborhood – in terms of numbers, price and ratings? </a:t>
            </a:r>
          </a:p>
        </p:txBody>
      </p:sp>
    </p:spTree>
    <p:extLst>
      <p:ext uri="{BB962C8B-B14F-4D97-AF65-F5344CB8AC3E}">
        <p14:creationId xmlns:p14="http://schemas.microsoft.com/office/powerpoint/2010/main" val="9459320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638C7E-FCFA-DAF9-919F-7C5FC91F66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6274" y="207211"/>
            <a:ext cx="10106526" cy="637674"/>
          </a:xfrm>
        </p:spPr>
        <p:txBody>
          <a:bodyPr>
            <a:normAutofit fontScale="90000"/>
          </a:bodyPr>
          <a:lstStyle/>
          <a:p>
            <a:r>
              <a:rPr lang="en-OM" b="1" dirty="0"/>
              <a:t>Hosts and Listings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DCE797-1BCD-5EAA-A9FF-B9F1EDEFB0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7937" y="844885"/>
            <a:ext cx="11221451" cy="5805904"/>
          </a:xfrm>
        </p:spPr>
        <p:txBody>
          <a:bodyPr/>
          <a:lstStyle/>
          <a:p>
            <a:r>
              <a:rPr lang="en-OM" dirty="0"/>
              <a:t>Number of hosts and listings</a:t>
            </a:r>
          </a:p>
          <a:p>
            <a:endParaRPr lang="en-OM" dirty="0"/>
          </a:p>
          <a:p>
            <a:pPr marL="0" indent="0">
              <a:buNone/>
            </a:pPr>
            <a:endParaRPr lang="en-OM" dirty="0"/>
          </a:p>
          <a:p>
            <a:pPr marL="0" indent="0">
              <a:buNone/>
            </a:pPr>
            <a:endParaRPr lang="en-OM" sz="800" dirty="0"/>
          </a:p>
          <a:p>
            <a:pPr marL="0" indent="0">
              <a:buNone/>
            </a:pPr>
            <a:endParaRPr lang="en-OM" dirty="0"/>
          </a:p>
          <a:p>
            <a:r>
              <a:rPr lang="en-OM" dirty="0"/>
              <a:t>Hosts with multiple listings</a:t>
            </a:r>
          </a:p>
          <a:p>
            <a:pPr marL="0" indent="0">
              <a:buNone/>
            </a:pPr>
            <a:endParaRPr lang="en-OM" dirty="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EA05AE76-FBA5-764C-8A17-F965FEF4F3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672" y="1219571"/>
            <a:ext cx="4924581" cy="1645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A close-up of a computer screen&#10;&#10;Description automatically generated">
            <a:extLst>
              <a:ext uri="{FF2B5EF4-FFF2-40B4-BE49-F238E27FC236}">
                <a16:creationId xmlns:a16="http://schemas.microsoft.com/office/drawing/2014/main" id="{D66A15B7-36CF-065A-0815-F6E700204F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671" y="3389637"/>
            <a:ext cx="7243391" cy="2177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6B54C1D1-C9ED-8268-D0A8-4D18DF8C87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9442" y="3485893"/>
            <a:ext cx="3789946" cy="1711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E5545BC-CD46-15C2-306E-48B206B21318}"/>
              </a:ext>
            </a:extLst>
          </p:cNvPr>
          <p:cNvSpPr txBox="1"/>
          <p:nvPr/>
        </p:nvSpPr>
        <p:spPr>
          <a:xfrm>
            <a:off x="1070811" y="5663206"/>
            <a:ext cx="95831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OM" dirty="0"/>
              <a:t>There are hosts with listings ranging from </a:t>
            </a:r>
            <a:r>
              <a:rPr lang="en-OM" b="1" dirty="0"/>
              <a:t>1 to near 400 in number</a:t>
            </a:r>
            <a:r>
              <a:rPr lang="en-OM" dirty="0"/>
              <a:t>.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OM" b="1" dirty="0"/>
              <a:t>Close to 80% </a:t>
            </a:r>
            <a:r>
              <a:rPr lang="en-OM" dirty="0"/>
              <a:t>of </a:t>
            </a:r>
            <a:r>
              <a:rPr lang="en-OM" b="1" dirty="0"/>
              <a:t>hosts</a:t>
            </a:r>
            <a:r>
              <a:rPr lang="en-OM" dirty="0"/>
              <a:t> are </a:t>
            </a:r>
            <a:r>
              <a:rPr lang="en-OM" b="1" dirty="0"/>
              <a:t>single-property</a:t>
            </a:r>
            <a:r>
              <a:rPr lang="en-OM" dirty="0"/>
              <a:t> holders.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OM" dirty="0"/>
              <a:t>Those having </a:t>
            </a:r>
            <a:r>
              <a:rPr lang="en-OM" b="1" dirty="0"/>
              <a:t>2 to 3 listings </a:t>
            </a:r>
            <a:r>
              <a:rPr lang="en-OM" dirty="0"/>
              <a:t>account for </a:t>
            </a:r>
            <a:r>
              <a:rPr lang="en-OM" b="1" dirty="0"/>
              <a:t>16%</a:t>
            </a:r>
            <a:r>
              <a:rPr lang="en-OM" dirty="0"/>
              <a:t> among the 9556 hosts.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D7FEC7-2A46-48EA-C36C-E0BAE0762AD8}"/>
              </a:ext>
            </a:extLst>
          </p:cNvPr>
          <p:cNvSpPr txBox="1"/>
          <p:nvPr/>
        </p:nvSpPr>
        <p:spPr>
          <a:xfrm>
            <a:off x="6096001" y="1544425"/>
            <a:ext cx="45579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OM" dirty="0"/>
              <a:t>We have </a:t>
            </a:r>
            <a:r>
              <a:rPr lang="en-OM" b="1" dirty="0"/>
              <a:t>17071 listings </a:t>
            </a:r>
            <a:r>
              <a:rPr lang="en-OM" dirty="0"/>
              <a:t>and </a:t>
            </a:r>
            <a:r>
              <a:rPr lang="en-OM" b="1" dirty="0"/>
              <a:t>9556 hosts </a:t>
            </a:r>
            <a:r>
              <a:rPr lang="en-OM" dirty="0"/>
              <a:t>in Austin.</a:t>
            </a:r>
          </a:p>
        </p:txBody>
      </p:sp>
    </p:spTree>
    <p:extLst>
      <p:ext uri="{BB962C8B-B14F-4D97-AF65-F5344CB8AC3E}">
        <p14:creationId xmlns:p14="http://schemas.microsoft.com/office/powerpoint/2010/main" val="39645467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10162-6F04-599F-7586-EEE1C6469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463" y="164428"/>
            <a:ext cx="9601200" cy="671076"/>
          </a:xfrm>
        </p:spPr>
        <p:txBody>
          <a:bodyPr>
            <a:normAutofit/>
          </a:bodyPr>
          <a:lstStyle/>
          <a:p>
            <a:r>
              <a:rPr lang="en-OM" sz="4000" b="1" dirty="0"/>
              <a:t>Neighborhoods and Average Price</a:t>
            </a:r>
          </a:p>
        </p:txBody>
      </p:sp>
      <p:pic>
        <p:nvPicPr>
          <p:cNvPr id="7" name="Content Placeholder 6" descr="A screenshot of a computer&#10;&#10;Description automatically generated">
            <a:extLst>
              <a:ext uri="{FF2B5EF4-FFF2-40B4-BE49-F238E27FC236}">
                <a16:creationId xmlns:a16="http://schemas.microsoft.com/office/drawing/2014/main" id="{C3DE1755-4DFE-F588-A517-B94CB98550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77503" y="803038"/>
            <a:ext cx="7110663" cy="2708824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9CE27CB-7765-B2DC-F8F1-66438C646A88}"/>
              </a:ext>
            </a:extLst>
          </p:cNvPr>
          <p:cNvSpPr txBox="1"/>
          <p:nvPr/>
        </p:nvSpPr>
        <p:spPr>
          <a:xfrm>
            <a:off x="8191563" y="1610789"/>
            <a:ext cx="370766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OM" b="1" dirty="0"/>
              <a:t>Austin</a:t>
            </a:r>
            <a:r>
              <a:rPr lang="en-OM" dirty="0"/>
              <a:t> accounts for </a:t>
            </a:r>
            <a:r>
              <a:rPr lang="en-OM" b="1" dirty="0"/>
              <a:t>42%</a:t>
            </a:r>
            <a:r>
              <a:rPr lang="en-OM" dirty="0"/>
              <a:t> of all </a:t>
            </a:r>
            <a:r>
              <a:rPr lang="en-OM" b="1" dirty="0"/>
              <a:t>listings</a:t>
            </a:r>
            <a:r>
              <a:rPr lang="en-OM" dirty="0"/>
              <a:t>.</a:t>
            </a:r>
          </a:p>
          <a:p>
            <a:pPr marL="285750" indent="-285750">
              <a:buFont typeface="Wingdings" pitchFamily="2" charset="2"/>
              <a:buChar char="Ø"/>
            </a:pPr>
            <a:endParaRPr lang="en-OM" dirty="0"/>
          </a:p>
          <a:p>
            <a:pPr marL="285750" indent="-285750">
              <a:buFont typeface="Wingdings" pitchFamily="2" charset="2"/>
              <a:buChar char="Ø"/>
            </a:pPr>
            <a:r>
              <a:rPr lang="en-GB" dirty="0"/>
              <a:t>S</a:t>
            </a:r>
            <a:r>
              <a:rPr lang="en-OM" dirty="0"/>
              <a:t>imilar number of listings have NULL value for neighborhood.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0DB081-E638-6912-E53E-9308F19A7AD2}"/>
              </a:ext>
            </a:extLst>
          </p:cNvPr>
          <p:cNvSpPr txBox="1"/>
          <p:nvPr/>
        </p:nvSpPr>
        <p:spPr>
          <a:xfrm>
            <a:off x="938463" y="3724519"/>
            <a:ext cx="3837458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OM" dirty="0"/>
              <a:t>Lets look at correlation with price.</a:t>
            </a:r>
          </a:p>
          <a:p>
            <a:pPr marL="285750" indent="-285750">
              <a:buFont typeface="Wingdings" pitchFamily="2" charset="2"/>
              <a:buChar char="Ø"/>
            </a:pPr>
            <a:endParaRPr lang="en-OM" dirty="0"/>
          </a:p>
          <a:p>
            <a:pPr marL="285750" indent="-285750">
              <a:buFont typeface="Wingdings" pitchFamily="2" charset="2"/>
              <a:buChar char="Ø"/>
            </a:pPr>
            <a:r>
              <a:rPr lang="en-OM" dirty="0"/>
              <a:t>Among the </a:t>
            </a:r>
            <a:r>
              <a:rPr lang="en-OM" b="1" dirty="0"/>
              <a:t>top 5 neighborhoods</a:t>
            </a:r>
            <a:r>
              <a:rPr lang="en-OM" dirty="0"/>
              <a:t>, each hold a </a:t>
            </a:r>
            <a:r>
              <a:rPr lang="en-OM" b="1" dirty="0"/>
              <a:t>single listing </a:t>
            </a:r>
            <a:r>
              <a:rPr lang="en-OM" dirty="0"/>
              <a:t>except Burnet County.</a:t>
            </a:r>
          </a:p>
          <a:p>
            <a:pPr marL="285750" indent="-285750">
              <a:buFont typeface="Wingdings" pitchFamily="2" charset="2"/>
              <a:buChar char="Ø"/>
            </a:pPr>
            <a:endParaRPr lang="en-OM" sz="1400" dirty="0"/>
          </a:p>
          <a:p>
            <a:pPr marL="285750" indent="-285750">
              <a:buFont typeface="Wingdings" pitchFamily="2" charset="2"/>
              <a:buChar char="Ø"/>
            </a:pPr>
            <a:r>
              <a:rPr lang="en-OM" b="1" dirty="0"/>
              <a:t>Cypress Mill </a:t>
            </a:r>
            <a:r>
              <a:rPr lang="en-OM" dirty="0"/>
              <a:t>has the </a:t>
            </a:r>
            <a:r>
              <a:rPr lang="en-OM" b="1" dirty="0"/>
              <a:t>highest price</a:t>
            </a:r>
            <a:r>
              <a:rPr lang="en-OM" dirty="0"/>
              <a:t>, around 50% more than at Burnet County.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69149485-08DD-5628-344D-4ACDA6E395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4691" y="3626788"/>
            <a:ext cx="6874541" cy="3036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3875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7CD0205-B22D-5EBE-018C-0D4D9538CF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375" y="133350"/>
            <a:ext cx="10131425" cy="646938"/>
          </a:xfrm>
        </p:spPr>
        <p:txBody>
          <a:bodyPr>
            <a:normAutofit/>
          </a:bodyPr>
          <a:lstStyle/>
          <a:p>
            <a:r>
              <a:rPr lang="en-OM" sz="4000" b="1" dirty="0"/>
              <a:t>Neighborhoods and Average Price</a:t>
            </a:r>
          </a:p>
        </p:txBody>
      </p:sp>
      <p:pic>
        <p:nvPicPr>
          <p:cNvPr id="16" name="Content Placeholder 15" descr="A diagram of a number of listings&#10;&#10;Description automatically generated">
            <a:extLst>
              <a:ext uri="{FF2B5EF4-FFF2-40B4-BE49-F238E27FC236}">
                <a16:creationId xmlns:a16="http://schemas.microsoft.com/office/drawing/2014/main" id="{91D904BC-D62D-72E0-D453-8658F5A939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1828" y="780288"/>
            <a:ext cx="5243212" cy="4255008"/>
          </a:xfrm>
        </p:spPr>
      </p:pic>
      <p:pic>
        <p:nvPicPr>
          <p:cNvPr id="18" name="Picture 17" descr="A graph of a number of houses&#10;&#10;Description automatically generated">
            <a:extLst>
              <a:ext uri="{FF2B5EF4-FFF2-40B4-BE49-F238E27FC236}">
                <a16:creationId xmlns:a16="http://schemas.microsoft.com/office/drawing/2014/main" id="{4EA584E2-3F45-7A88-04B6-4AEAE92D3A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6963" y="2456720"/>
            <a:ext cx="5925310" cy="426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4898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D519A3-6334-5F87-32F6-92D7ABF32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337" y="204538"/>
            <a:ext cx="9817769" cy="639876"/>
          </a:xfrm>
        </p:spPr>
        <p:txBody>
          <a:bodyPr>
            <a:normAutofit fontScale="90000"/>
          </a:bodyPr>
          <a:lstStyle/>
          <a:p>
            <a:r>
              <a:rPr lang="en-OM" b="1" dirty="0"/>
              <a:t>Price per Bed by Neighborhood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13FB5E-1BA1-2CD4-E3D3-D4BAD4053BCD}"/>
              </a:ext>
            </a:extLst>
          </p:cNvPr>
          <p:cNvSpPr txBox="1"/>
          <p:nvPr/>
        </p:nvSpPr>
        <p:spPr>
          <a:xfrm>
            <a:off x="1011070" y="4259261"/>
            <a:ext cx="1052721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OM" b="1" dirty="0"/>
              <a:t>Price per bed </a:t>
            </a:r>
            <a:r>
              <a:rPr lang="en-OM" dirty="0"/>
              <a:t>is </a:t>
            </a:r>
            <a:r>
              <a:rPr lang="en-OM" b="1" dirty="0"/>
              <a:t>highest</a:t>
            </a:r>
            <a:r>
              <a:rPr lang="en-OM" dirty="0"/>
              <a:t> in </a:t>
            </a:r>
            <a:r>
              <a:rPr lang="en-OM" b="1" dirty="0"/>
              <a:t>Rollingwood</a:t>
            </a:r>
            <a:r>
              <a:rPr lang="en-OM" dirty="0"/>
              <a:t>, where it is approximately </a:t>
            </a:r>
            <a:r>
              <a:rPr lang="en-OM" b="1" dirty="0"/>
              <a:t>80% more </a:t>
            </a:r>
            <a:r>
              <a:rPr lang="en-OM" dirty="0"/>
              <a:t>than at </a:t>
            </a:r>
            <a:r>
              <a:rPr lang="en-OM" b="1" dirty="0"/>
              <a:t>Westlake Hills</a:t>
            </a:r>
            <a:r>
              <a:rPr lang="en-OM" dirty="0"/>
              <a:t>.</a:t>
            </a:r>
          </a:p>
          <a:p>
            <a:pPr marL="285750" indent="-285750">
              <a:buFont typeface="Wingdings" pitchFamily="2" charset="2"/>
              <a:buChar char="Ø"/>
            </a:pPr>
            <a:endParaRPr lang="en-OM" dirty="0"/>
          </a:p>
          <a:p>
            <a:pPr marL="285750" indent="-285750">
              <a:buFont typeface="Wingdings" pitchFamily="2" charset="2"/>
              <a:buChar char="Ø"/>
            </a:pPr>
            <a:r>
              <a:rPr lang="en-OM" dirty="0"/>
              <a:t>In Austin, </a:t>
            </a:r>
            <a:r>
              <a:rPr lang="en-OM" b="1" dirty="0"/>
              <a:t>Rollingwood</a:t>
            </a:r>
            <a:r>
              <a:rPr lang="en-OM" dirty="0"/>
              <a:t> is one of the </a:t>
            </a:r>
            <a:r>
              <a:rPr lang="en-OM" b="1" dirty="0"/>
              <a:t>most sought-after </a:t>
            </a:r>
            <a:r>
              <a:rPr lang="en-OM" dirty="0"/>
              <a:t>and affluent neighborhoods. Hence </a:t>
            </a:r>
            <a:r>
              <a:rPr lang="en-OM" b="1" dirty="0"/>
              <a:t>high demand </a:t>
            </a:r>
            <a:r>
              <a:rPr lang="en-OM" dirty="0"/>
              <a:t>causes this </a:t>
            </a:r>
            <a:r>
              <a:rPr lang="en-OM" b="1" dirty="0"/>
              <a:t>high rates</a:t>
            </a:r>
            <a:r>
              <a:rPr lang="en-OM" dirty="0"/>
              <a:t>.</a:t>
            </a:r>
          </a:p>
          <a:p>
            <a:pPr marL="285750" indent="-285750">
              <a:buFont typeface="Wingdings" pitchFamily="2" charset="2"/>
              <a:buChar char="Ø"/>
            </a:pPr>
            <a:endParaRPr lang="en-OM" dirty="0"/>
          </a:p>
          <a:p>
            <a:pPr marL="285750" indent="-285750">
              <a:buFont typeface="Wingdings" pitchFamily="2" charset="2"/>
              <a:buChar char="Ø"/>
            </a:pPr>
            <a:r>
              <a:rPr lang="en-OM" dirty="0"/>
              <a:t>Cypress Mill, on other hand, contains 15 beds, resulting in a price per bed rate similar at Westlake Hills.</a:t>
            </a:r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1E9A9ABD-0B79-5B99-7208-14E514F4AE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0337" y="844414"/>
            <a:ext cx="9601200" cy="2974879"/>
          </a:xfrm>
        </p:spPr>
      </p:pic>
    </p:spTree>
    <p:extLst>
      <p:ext uri="{BB962C8B-B14F-4D97-AF65-F5344CB8AC3E}">
        <p14:creationId xmlns:p14="http://schemas.microsoft.com/office/powerpoint/2010/main" val="38954175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FF958E6-42A8-22D9-81DB-4C40FD21E8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7824" y="121920"/>
            <a:ext cx="10094976" cy="646176"/>
          </a:xfrm>
        </p:spPr>
        <p:txBody>
          <a:bodyPr>
            <a:normAutofit fontScale="90000"/>
          </a:bodyPr>
          <a:lstStyle/>
          <a:p>
            <a:r>
              <a:rPr lang="en-OM" b="1" dirty="0"/>
              <a:t>Price per Bed by Neighborhood</a:t>
            </a:r>
          </a:p>
        </p:txBody>
      </p:sp>
      <p:pic>
        <p:nvPicPr>
          <p:cNvPr id="12" name="Picture 11" descr="A screenshot of a phone&#10;&#10;Description automatically generated">
            <a:extLst>
              <a:ext uri="{FF2B5EF4-FFF2-40B4-BE49-F238E27FC236}">
                <a16:creationId xmlns:a16="http://schemas.microsoft.com/office/drawing/2014/main" id="{C23FD1B6-C74D-E245-2049-5EC5B3E522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0720" y="2062988"/>
            <a:ext cx="2032000" cy="2463800"/>
          </a:xfrm>
          <a:prstGeom prst="rect">
            <a:avLst/>
          </a:prstGeom>
        </p:spPr>
      </p:pic>
      <p:pic>
        <p:nvPicPr>
          <p:cNvPr id="16" name="Content Placeholder 15" descr="A diagram of a number of dots&#10;&#10;Description automatically generated with medium confidence">
            <a:extLst>
              <a:ext uri="{FF2B5EF4-FFF2-40B4-BE49-F238E27FC236}">
                <a16:creationId xmlns:a16="http://schemas.microsoft.com/office/drawing/2014/main" id="{7BFC0186-5238-D093-FC8E-6C48A1A65F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49630" y="945388"/>
            <a:ext cx="5024322" cy="5333920"/>
          </a:xfrm>
        </p:spPr>
      </p:pic>
    </p:spTree>
    <p:extLst>
      <p:ext uri="{BB962C8B-B14F-4D97-AF65-F5344CB8AC3E}">
        <p14:creationId xmlns:p14="http://schemas.microsoft.com/office/powerpoint/2010/main" val="347395755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{B9ED97F6-4383-7D4E-85D2-BBD7A6B63A1C}tf10001072</Template>
  <TotalTime>4677</TotalTime>
  <Words>1263</Words>
  <Application>Microsoft Macintosh PowerPoint</Application>
  <PresentationFormat>Widescreen</PresentationFormat>
  <Paragraphs>122</Paragraphs>
  <Slides>26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Calibri</vt:lpstr>
      <vt:lpstr>Cambria Math</vt:lpstr>
      <vt:lpstr>Franklin Gothic Book</vt:lpstr>
      <vt:lpstr>Wingdings</vt:lpstr>
      <vt:lpstr>Crop</vt:lpstr>
      <vt:lpstr>Exploratory Data Analysis of Airbnb Listings</vt:lpstr>
      <vt:lpstr>Background </vt:lpstr>
      <vt:lpstr>Preparing and Understanding the Data</vt:lpstr>
      <vt:lpstr>Business Problems</vt:lpstr>
      <vt:lpstr>Hosts and Listings</vt:lpstr>
      <vt:lpstr>Neighborhoods and Average Price</vt:lpstr>
      <vt:lpstr>Neighborhoods and Average Price</vt:lpstr>
      <vt:lpstr>Price per Bed by Neighborhood</vt:lpstr>
      <vt:lpstr>Price per Bed by Neighborhood</vt:lpstr>
      <vt:lpstr>Room Type and Price Analysis</vt:lpstr>
      <vt:lpstr>Room Type and Price Analysis</vt:lpstr>
      <vt:lpstr>Price Analysis by each Neighbourhood and Room Type</vt:lpstr>
      <vt:lpstr>Price Analysis by each Neighbourhood and Room Type</vt:lpstr>
      <vt:lpstr>Top Revenue Earners in Next 30 days</vt:lpstr>
      <vt:lpstr>Revenue Potential by Neighborhood</vt:lpstr>
      <vt:lpstr>Revenue Potential by Neighborhood</vt:lpstr>
      <vt:lpstr>Revenue potential across Room Types</vt:lpstr>
      <vt:lpstr>Revenue potential across Room Types</vt:lpstr>
      <vt:lpstr>Superhosts by Neighbourhood</vt:lpstr>
      <vt:lpstr>Superhosts by Neighbourhood</vt:lpstr>
      <vt:lpstr>Correlation between price and superhost status</vt:lpstr>
      <vt:lpstr>Ratings by a superhost status</vt:lpstr>
      <vt:lpstr>Ratings by a superhost status</vt:lpstr>
      <vt:lpstr>Summary of the Findings</vt:lpstr>
      <vt:lpstr>Dashboard 1</vt:lpstr>
      <vt:lpstr>Dashboard 2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Airbnb Exploratory Data Analysis</dc:title>
  <dc:creator>Vatsal Mandalia</dc:creator>
  <cp:lastModifiedBy>Vatsal Mandalia</cp:lastModifiedBy>
  <cp:revision>29</cp:revision>
  <dcterms:created xsi:type="dcterms:W3CDTF">2023-08-17T06:35:54Z</dcterms:created>
  <dcterms:modified xsi:type="dcterms:W3CDTF">2023-09-10T18:21:22Z</dcterms:modified>
</cp:coreProperties>
</file>